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Roboto"/>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Lato-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jpg>
</file>

<file path=ppt/media/image10.png>
</file>

<file path=ppt/media/image11.png>
</file>

<file path=ppt/media/image12.png>
</file>

<file path=ppt/media/image13.png>
</file>

<file path=ppt/media/image2.jp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98687a68f9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98687a68f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98687a68f9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98687a68f9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98687a68f9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98687a68f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98687a68f9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98687a68f9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jpg"/><Relationship Id="rId5"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20" Type="http://schemas.openxmlformats.org/officeDocument/2006/relationships/hyperlink" Target="https://it.wikipedia.org/wiki/Rock_Ridge" TargetMode="External"/><Relationship Id="rId22" Type="http://schemas.openxmlformats.org/officeDocument/2006/relationships/hyperlink" Target="https://it.wikipedia.org/wiki/Journaled_File_System" TargetMode="External"/><Relationship Id="rId21" Type="http://schemas.openxmlformats.org/officeDocument/2006/relationships/hyperlink" Target="https://it.wikipedia.org/wiki/Joliet_(file_system)" TargetMode="External"/><Relationship Id="rId24" Type="http://schemas.openxmlformats.org/officeDocument/2006/relationships/hyperlink" Target="https://it.wikipedia.org/wiki/OS/2" TargetMode="External"/><Relationship Id="rId23" Type="http://schemas.openxmlformats.org/officeDocument/2006/relationships/hyperlink" Target="https://it.wikipedia.org/wiki/GNU/Linux" TargetMode="External"/><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hyperlink" Target="https://it.wikipedia.org/wiki/APFS" TargetMode="External"/><Relationship Id="rId4" Type="http://schemas.openxmlformats.org/officeDocument/2006/relationships/hyperlink" Target="https://it.wikipedia.org/wiki/Apple" TargetMode="External"/><Relationship Id="rId9" Type="http://schemas.openxmlformats.org/officeDocument/2006/relationships/hyperlink" Target="https://it.wikipedia.org/wiki/ExFAT" TargetMode="External"/><Relationship Id="rId26" Type="http://schemas.openxmlformats.org/officeDocument/2006/relationships/hyperlink" Target="https://it.wikipedia.org/wiki/NTFS" TargetMode="External"/><Relationship Id="rId25" Type="http://schemas.openxmlformats.org/officeDocument/2006/relationships/hyperlink" Target="https://it.wikipedia.org/w/index.php?title=AIX_operating_system&amp;action=edit&amp;redlink=1" TargetMode="External"/><Relationship Id="rId28" Type="http://schemas.openxmlformats.org/officeDocument/2006/relationships/hyperlink" Target="https://it.wikipedia.org/wiki/Reiser4" TargetMode="External"/><Relationship Id="rId27" Type="http://schemas.openxmlformats.org/officeDocument/2006/relationships/hyperlink" Target="https://it.wikipedia.org/wiki/Windows_NT" TargetMode="External"/><Relationship Id="rId5" Type="http://schemas.openxmlformats.org/officeDocument/2006/relationships/hyperlink" Target="https://it.wikipedia.org/wiki/Ext3" TargetMode="External"/><Relationship Id="rId6" Type="http://schemas.openxmlformats.org/officeDocument/2006/relationships/hyperlink" Target="https://it.wikipedia.org/wiki/GNU/Linux" TargetMode="External"/><Relationship Id="rId29" Type="http://schemas.openxmlformats.org/officeDocument/2006/relationships/hyperlink" Target="https://it.wikipedia.org/wiki/ReiserFS" TargetMode="External"/><Relationship Id="rId7" Type="http://schemas.openxmlformats.org/officeDocument/2006/relationships/hyperlink" Target="https://it.wikipedia.org/wiki/Ext4" TargetMode="External"/><Relationship Id="rId8" Type="http://schemas.openxmlformats.org/officeDocument/2006/relationships/hyperlink" Target="https://it.wikipedia.org/wiki/FAT32" TargetMode="External"/><Relationship Id="rId31" Type="http://schemas.openxmlformats.org/officeDocument/2006/relationships/hyperlink" Target="https://it.wikipedia.org/wiki/Universal_Disk_Format" TargetMode="External"/><Relationship Id="rId30" Type="http://schemas.openxmlformats.org/officeDocument/2006/relationships/hyperlink" Target="https://it.wikipedia.org/wiki/GNU/Linux" TargetMode="External"/><Relationship Id="rId11" Type="http://schemas.openxmlformats.org/officeDocument/2006/relationships/hyperlink" Target="https://it.wikipedia.org/wiki/Memoria_flash" TargetMode="External"/><Relationship Id="rId33" Type="http://schemas.openxmlformats.org/officeDocument/2006/relationships/hyperlink" Target="https://it.wikipedia.org/wiki/IRIX" TargetMode="External"/><Relationship Id="rId10" Type="http://schemas.openxmlformats.org/officeDocument/2006/relationships/hyperlink" Target="https://it.wikipedia.org/wiki/Microsoft" TargetMode="External"/><Relationship Id="rId32" Type="http://schemas.openxmlformats.org/officeDocument/2006/relationships/hyperlink" Target="https://it.wikipedia.org/wiki/XFS_(file_system)" TargetMode="External"/><Relationship Id="rId13" Type="http://schemas.openxmlformats.org/officeDocument/2006/relationships/hyperlink" Target="https://it.wikipedia.org/wiki/Mac_OS" TargetMode="External"/><Relationship Id="rId35" Type="http://schemas.openxmlformats.org/officeDocument/2006/relationships/hyperlink" Target="https://it.wikipedia.org/wiki/Sun_Microsystems" TargetMode="External"/><Relationship Id="rId12" Type="http://schemas.openxmlformats.org/officeDocument/2006/relationships/hyperlink" Target="https://it.wikipedia.org/wiki/Hierarchical_File_System" TargetMode="External"/><Relationship Id="rId34" Type="http://schemas.openxmlformats.org/officeDocument/2006/relationships/hyperlink" Target="https://it.wikipedia.org/wiki/ZFS_(file_system)" TargetMode="External"/><Relationship Id="rId15" Type="http://schemas.openxmlformats.org/officeDocument/2006/relationships/hyperlink" Target="https://it.wikipedia.org/wiki/Mac_OS_8" TargetMode="External"/><Relationship Id="rId37" Type="http://schemas.openxmlformats.org/officeDocument/2006/relationships/hyperlink" Target="https://it.wikipedia.org/wiki/Oracle_Corporation" TargetMode="External"/><Relationship Id="rId14" Type="http://schemas.openxmlformats.org/officeDocument/2006/relationships/hyperlink" Target="https://it.wikipedia.org/wiki/HFS%2B" TargetMode="External"/><Relationship Id="rId36" Type="http://schemas.openxmlformats.org/officeDocument/2006/relationships/hyperlink" Target="https://it.wikipedia.org/wiki/Btrfs" TargetMode="External"/><Relationship Id="rId17" Type="http://schemas.openxmlformats.org/officeDocument/2006/relationships/hyperlink" Target="https://it.wikipedia.org/wiki/ISO_9660" TargetMode="External"/><Relationship Id="rId16" Type="http://schemas.openxmlformats.org/officeDocument/2006/relationships/hyperlink" Target="https://it.wikipedia.org/wiki/MacOS" TargetMode="External"/><Relationship Id="rId19" Type="http://schemas.openxmlformats.org/officeDocument/2006/relationships/hyperlink" Target="https://it.wikipedia.org/wiki/DVD-ROM" TargetMode="External"/><Relationship Id="rId18" Type="http://schemas.openxmlformats.org/officeDocument/2006/relationships/hyperlink" Target="https://it.wikipedia.org/wiki/CD-R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5932800" cy="144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400">
                <a:solidFill>
                  <a:srgbClr val="000000"/>
                </a:solidFill>
              </a:rPr>
              <a:t>Informatica Hardware &amp; Software</a:t>
            </a:r>
            <a:endParaRPr sz="3800"/>
          </a:p>
        </p:txBody>
      </p:sp>
      <p:sp>
        <p:nvSpPr>
          <p:cNvPr id="177" name="Google Shape;177;p18"/>
          <p:cNvSpPr txBox="1"/>
          <p:nvPr>
            <p:ph idx="1" type="subTitle"/>
          </p:nvPr>
        </p:nvSpPr>
        <p:spPr>
          <a:xfrm>
            <a:off x="729438" y="6121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Mauro Giannandrea</a:t>
            </a:r>
            <a:endParaRPr b="1" sz="1400"/>
          </a:p>
        </p:txBody>
      </p:sp>
      <p:sp>
        <p:nvSpPr>
          <p:cNvPr id="178" name="Google Shape;178;p18"/>
          <p:cNvSpPr txBox="1"/>
          <p:nvPr>
            <p:ph idx="4294967295" type="title"/>
          </p:nvPr>
        </p:nvSpPr>
        <p:spPr>
          <a:xfrm>
            <a:off x="0" y="0"/>
            <a:ext cx="9144000" cy="443100"/>
          </a:xfrm>
          <a:prstGeom prst="rect">
            <a:avLst/>
          </a:prstGeom>
          <a:solidFill>
            <a:srgbClr val="FFFFFF"/>
          </a:solidFill>
        </p:spPr>
        <p:txBody>
          <a:bodyPr anchorCtr="0" anchor="t" bIns="91425" lIns="91425" spcFirstLastPara="1" rIns="91425" wrap="square" tIns="91425">
            <a:noAutofit/>
          </a:bodyPr>
          <a:lstStyle/>
          <a:p>
            <a:pPr indent="0" lvl="0" marL="0" rtl="0" algn="l">
              <a:spcBef>
                <a:spcPts val="0"/>
              </a:spcBef>
              <a:spcAft>
                <a:spcPts val="0"/>
              </a:spcAft>
              <a:buNone/>
            </a:pPr>
            <a:r>
              <a:rPr lang="en-GB" sz="600"/>
              <a:t>.</a:t>
            </a:r>
            <a:endParaRPr sz="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7"/>
          <p:cNvSpPr txBox="1"/>
          <p:nvPr>
            <p:ph idx="1" type="body"/>
          </p:nvPr>
        </p:nvSpPr>
        <p:spPr>
          <a:xfrm>
            <a:off x="739300" y="1342675"/>
            <a:ext cx="3129600" cy="3249300"/>
          </a:xfrm>
          <a:prstGeom prst="rect">
            <a:avLst/>
          </a:prstGeom>
        </p:spPr>
        <p:txBody>
          <a:bodyPr anchorCtr="0" anchor="t" bIns="91425" lIns="91425" spcFirstLastPara="1" rIns="91425" wrap="square" tIns="91425">
            <a:noAutofit/>
          </a:bodyPr>
          <a:lstStyle/>
          <a:p>
            <a:pPr indent="0" lvl="0" marL="0" rtl="0" algn="l">
              <a:spcBef>
                <a:spcPts val="500"/>
              </a:spcBef>
              <a:spcAft>
                <a:spcPts val="0"/>
              </a:spcAft>
              <a:buNone/>
            </a:pPr>
            <a:r>
              <a:rPr lang="en-GB" sz="1050">
                <a:solidFill>
                  <a:srgbClr val="202122"/>
                </a:solidFill>
                <a:highlight>
                  <a:srgbClr val="FFFFFF"/>
                </a:highlight>
                <a:latin typeface="Arial"/>
                <a:ea typeface="Arial"/>
                <a:cs typeface="Arial"/>
                <a:sym typeface="Arial"/>
              </a:rPr>
              <a:t>Un </a:t>
            </a:r>
            <a:r>
              <a:rPr b="1" lang="en-GB" sz="1050">
                <a:solidFill>
                  <a:srgbClr val="202122"/>
                </a:solidFill>
                <a:highlight>
                  <a:srgbClr val="FFFFFF"/>
                </a:highlight>
                <a:latin typeface="Arial"/>
                <a:ea typeface="Arial"/>
                <a:cs typeface="Arial"/>
                <a:sym typeface="Arial"/>
              </a:rPr>
              <a:t>dispositivo indossabile</a:t>
            </a:r>
            <a:r>
              <a:rPr lang="en-GB" sz="1050">
                <a:solidFill>
                  <a:srgbClr val="202122"/>
                </a:solidFill>
                <a:highlight>
                  <a:srgbClr val="FFFFFF"/>
                </a:highlight>
                <a:latin typeface="Arial"/>
                <a:ea typeface="Arial"/>
                <a:cs typeface="Arial"/>
                <a:sym typeface="Arial"/>
              </a:rPr>
              <a:t> (</a:t>
            </a:r>
            <a:r>
              <a:rPr b="1" lang="en-GB" sz="1050">
                <a:solidFill>
                  <a:srgbClr val="202122"/>
                </a:solidFill>
                <a:highlight>
                  <a:srgbClr val="FFFFFF"/>
                </a:highlight>
                <a:latin typeface="Arial"/>
                <a:ea typeface="Arial"/>
                <a:cs typeface="Arial"/>
                <a:sym typeface="Arial"/>
              </a:rPr>
              <a:t>wearable</a:t>
            </a:r>
            <a:r>
              <a:rPr lang="en-GB" sz="1050">
                <a:solidFill>
                  <a:srgbClr val="202122"/>
                </a:solidFill>
                <a:highlight>
                  <a:srgbClr val="FFFFFF"/>
                </a:highlight>
                <a:latin typeface="Arial"/>
                <a:ea typeface="Arial"/>
                <a:cs typeface="Arial"/>
                <a:sym typeface="Arial"/>
              </a:rPr>
              <a:t>) fa parte di una tipologia di dispositivi elettronici che si indossano solitamente sul polso e hanno funzioni quali notificatori collegati allo smartphone con il wireless, le onde medie FM o più spesso con il Bluetooth. A ciò si aggiungono funzionalità spesso legate al fitness.</a:t>
            </a:r>
            <a:endParaRPr sz="1050">
              <a:solidFill>
                <a:srgbClr val="202122"/>
              </a:solidFill>
              <a:highlight>
                <a:srgbClr val="FFFFFF"/>
              </a:highlight>
              <a:latin typeface="Arial"/>
              <a:ea typeface="Arial"/>
              <a:cs typeface="Arial"/>
              <a:sym typeface="Arial"/>
            </a:endParaRPr>
          </a:p>
          <a:p>
            <a:pPr indent="0" lvl="0" marL="0" rtl="0" algn="l">
              <a:spcBef>
                <a:spcPts val="500"/>
              </a:spcBef>
              <a:spcAft>
                <a:spcPts val="0"/>
              </a:spcAft>
              <a:buNone/>
            </a:pPr>
            <a:br>
              <a:rPr lang="en-GB" sz="1050">
                <a:solidFill>
                  <a:srgbClr val="202122"/>
                </a:solidFill>
                <a:highlight>
                  <a:srgbClr val="FFFFFF"/>
                </a:highlight>
                <a:latin typeface="Arial"/>
                <a:ea typeface="Arial"/>
                <a:cs typeface="Arial"/>
                <a:sym typeface="Arial"/>
              </a:rPr>
            </a:br>
            <a:r>
              <a:rPr lang="en-GB" sz="1050">
                <a:solidFill>
                  <a:srgbClr val="202122"/>
                </a:solidFill>
                <a:highlight>
                  <a:srgbClr val="FFFFFF"/>
                </a:highlight>
                <a:latin typeface="Arial"/>
                <a:ea typeface="Arial"/>
                <a:cs typeface="Arial"/>
                <a:sym typeface="Arial"/>
              </a:rPr>
              <a:t>Tra i dispositivi indossabili troviamo principalmente gli smartwatch, ovvero orologi intelligenti, che se hanno funzioni telefoniche si chiamano watch phone. Poi ci sono dei braccialetti intelligenti detti fitness band che interagiscono con l'utente o tramite schermi o con dei LED e hanno sensori per il monitoraggio dell'attività fisica, cardiaca e del sonno.</a:t>
            </a:r>
            <a:endParaRPr sz="1050">
              <a:solidFill>
                <a:srgbClr val="202122"/>
              </a:solidFill>
              <a:highlight>
                <a:srgbClr val="FFFFFF"/>
              </a:highlight>
              <a:latin typeface="Arial"/>
              <a:ea typeface="Arial"/>
              <a:cs typeface="Arial"/>
              <a:sym typeface="Arial"/>
            </a:endParaRPr>
          </a:p>
          <a:p>
            <a:pPr indent="0" lvl="0" marL="0" rtl="0" algn="l">
              <a:lnSpc>
                <a:spcPct val="142000"/>
              </a:lnSpc>
              <a:spcBef>
                <a:spcPts val="3000"/>
              </a:spcBef>
              <a:spcAft>
                <a:spcPts val="0"/>
              </a:spcAft>
              <a:buNone/>
            </a:pPr>
            <a:r>
              <a:t/>
            </a:r>
            <a:endParaRPr b="1" sz="2700">
              <a:solidFill>
                <a:srgbClr val="636363"/>
              </a:solidFill>
              <a:highlight>
                <a:srgbClr val="FFFFFF"/>
              </a:highlight>
              <a:latin typeface="Roboto"/>
              <a:ea typeface="Roboto"/>
              <a:cs typeface="Roboto"/>
              <a:sym typeface="Roboto"/>
            </a:endParaRPr>
          </a:p>
          <a:p>
            <a:pPr indent="0" lvl="0" marL="0" rtl="0" algn="l">
              <a:spcBef>
                <a:spcPts val="600"/>
              </a:spcBef>
              <a:spcAft>
                <a:spcPts val="1600"/>
              </a:spcAft>
              <a:buNone/>
            </a:pPr>
            <a:r>
              <a:t/>
            </a:r>
            <a:endParaRPr b="1" sz="1200"/>
          </a:p>
        </p:txBody>
      </p:sp>
      <p:sp>
        <p:nvSpPr>
          <p:cNvPr id="241" name="Google Shape;241;p27"/>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OS anche su dispositivi indossabili</a:t>
            </a:r>
            <a:endParaRPr/>
          </a:p>
        </p:txBody>
      </p:sp>
      <p:pic>
        <p:nvPicPr>
          <p:cNvPr id="242" name="Google Shape;242;p27"/>
          <p:cNvPicPr preferRelativeResize="0"/>
          <p:nvPr/>
        </p:nvPicPr>
        <p:blipFill>
          <a:blip r:embed="rId3">
            <a:alphaModFix/>
          </a:blip>
          <a:stretch>
            <a:fillRect/>
          </a:stretch>
        </p:blipFill>
        <p:spPr>
          <a:xfrm>
            <a:off x="3968325" y="2395475"/>
            <a:ext cx="4651650" cy="2196500"/>
          </a:xfrm>
          <a:prstGeom prst="rect">
            <a:avLst/>
          </a:prstGeom>
          <a:noFill/>
          <a:ln>
            <a:noFill/>
          </a:ln>
        </p:spPr>
      </p:pic>
      <p:pic>
        <p:nvPicPr>
          <p:cNvPr id="243" name="Google Shape;243;p27"/>
          <p:cNvPicPr preferRelativeResize="0"/>
          <p:nvPr/>
        </p:nvPicPr>
        <p:blipFill>
          <a:blip r:embed="rId4">
            <a:alphaModFix/>
          </a:blip>
          <a:stretch>
            <a:fillRect/>
          </a:stretch>
        </p:blipFill>
        <p:spPr>
          <a:xfrm>
            <a:off x="3868900" y="844900"/>
            <a:ext cx="2314150" cy="1446350"/>
          </a:xfrm>
          <a:prstGeom prst="rect">
            <a:avLst/>
          </a:prstGeom>
          <a:noFill/>
          <a:ln>
            <a:noFill/>
          </a:ln>
        </p:spPr>
      </p:pic>
      <p:pic>
        <p:nvPicPr>
          <p:cNvPr id="244" name="Google Shape;244;p27"/>
          <p:cNvPicPr preferRelativeResize="0"/>
          <p:nvPr/>
        </p:nvPicPr>
        <p:blipFill rotWithShape="1">
          <a:blip r:embed="rId5">
            <a:alphaModFix/>
          </a:blip>
          <a:srcRect b="0" l="9611" r="7242" t="0"/>
          <a:stretch/>
        </p:blipFill>
        <p:spPr>
          <a:xfrm>
            <a:off x="6183050" y="885875"/>
            <a:ext cx="2268925" cy="1364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9"/>
          <p:cNvSpPr txBox="1"/>
          <p:nvPr>
            <p:ph idx="1" type="body"/>
          </p:nvPr>
        </p:nvSpPr>
        <p:spPr>
          <a:xfrm>
            <a:off x="763500" y="1643875"/>
            <a:ext cx="2734200" cy="17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a:t>Mauro Giannandrea</a:t>
            </a:r>
            <a:endParaRPr b="1" sz="1500"/>
          </a:p>
          <a:p>
            <a:pPr indent="-304800" lvl="0" marL="457200" rtl="0" algn="l">
              <a:spcBef>
                <a:spcPts val="1600"/>
              </a:spcBef>
              <a:spcAft>
                <a:spcPts val="0"/>
              </a:spcAft>
              <a:buSzPts val="1200"/>
              <a:buChar char="●"/>
            </a:pPr>
            <a:r>
              <a:rPr lang="en-GB" sz="1200"/>
              <a:t>Devops specialist</a:t>
            </a:r>
            <a:endParaRPr sz="1200"/>
          </a:p>
          <a:p>
            <a:pPr indent="-304800" lvl="0" marL="457200" rtl="0" algn="l">
              <a:spcBef>
                <a:spcPts val="0"/>
              </a:spcBef>
              <a:spcAft>
                <a:spcPts val="0"/>
              </a:spcAft>
              <a:buSzPts val="1200"/>
              <a:buChar char="●"/>
            </a:pPr>
            <a:r>
              <a:rPr lang="en-GB" sz="1200"/>
              <a:t>Backend developer</a:t>
            </a:r>
            <a:endParaRPr sz="1200"/>
          </a:p>
          <a:p>
            <a:pPr indent="-304800" lvl="0" marL="457200" rtl="0" algn="l">
              <a:spcBef>
                <a:spcPts val="0"/>
              </a:spcBef>
              <a:spcAft>
                <a:spcPts val="0"/>
              </a:spcAft>
              <a:buSzPts val="1200"/>
              <a:buChar char="●"/>
            </a:pPr>
            <a:r>
              <a:rPr lang="en-GB" sz="1200"/>
              <a:t>Home automation evangelist</a:t>
            </a:r>
            <a:endParaRPr sz="1200"/>
          </a:p>
        </p:txBody>
      </p:sp>
      <p:pic>
        <p:nvPicPr>
          <p:cNvPr id="184" name="Google Shape;184;p19"/>
          <p:cNvPicPr preferRelativeResize="0"/>
          <p:nvPr/>
        </p:nvPicPr>
        <p:blipFill>
          <a:blip r:embed="rId3">
            <a:alphaModFix/>
          </a:blip>
          <a:stretch>
            <a:fillRect/>
          </a:stretch>
        </p:blipFill>
        <p:spPr>
          <a:xfrm>
            <a:off x="4101475" y="1149500"/>
            <a:ext cx="3648723" cy="3751474"/>
          </a:xfrm>
          <a:prstGeom prst="rect">
            <a:avLst/>
          </a:prstGeom>
          <a:noFill/>
          <a:ln>
            <a:noFill/>
          </a:ln>
        </p:spPr>
      </p:pic>
      <p:sp>
        <p:nvSpPr>
          <p:cNvPr id="185" name="Google Shape;185;p19"/>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Chi sono</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89" name="Shape 189"/>
        <p:cNvGrpSpPr/>
        <p:nvPr/>
      </p:nvGrpSpPr>
      <p:grpSpPr>
        <a:xfrm>
          <a:off x="0" y="0"/>
          <a:ext cx="0" cy="0"/>
          <a:chOff x="0" y="0"/>
          <a:chExt cx="0" cy="0"/>
        </a:xfrm>
      </p:grpSpPr>
      <p:sp>
        <p:nvSpPr>
          <p:cNvPr id="190" name="Google Shape;190;p20"/>
          <p:cNvSpPr txBox="1"/>
          <p:nvPr/>
        </p:nvSpPr>
        <p:spPr>
          <a:xfrm>
            <a:off x="433900" y="1559325"/>
            <a:ext cx="2684700" cy="257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latin typeface="Lato"/>
                <a:ea typeface="Lato"/>
                <a:cs typeface="Lato"/>
                <a:sym typeface="Lato"/>
              </a:rPr>
              <a:t>Persistent disk:</a:t>
            </a:r>
            <a:r>
              <a:rPr lang="en-GB">
                <a:latin typeface="Lato"/>
                <a:ea typeface="Lato"/>
                <a:cs typeface="Lato"/>
                <a:sym typeface="Lato"/>
              </a:rPr>
              <a:t> </a:t>
            </a:r>
            <a:r>
              <a:rPr lang="en-GB" sz="1100">
                <a:latin typeface="Lato"/>
                <a:ea typeface="Lato"/>
                <a:cs typeface="Lato"/>
                <a:sym typeface="Lato"/>
              </a:rPr>
              <a:t>Una memoria (a volte una ROM) che contiene un programma da eseguire e magari contiene dati finali</a:t>
            </a:r>
            <a:br>
              <a:rPr lang="en-GB">
                <a:latin typeface="Lato"/>
                <a:ea typeface="Lato"/>
                <a:cs typeface="Lato"/>
                <a:sym typeface="Lato"/>
              </a:rPr>
            </a:br>
            <a:endParaRPr>
              <a:latin typeface="Lato"/>
              <a:ea typeface="Lato"/>
              <a:cs typeface="Lato"/>
              <a:sym typeface="Lato"/>
            </a:endParaRPr>
          </a:p>
          <a:p>
            <a:pPr indent="0" lvl="0" marL="0" rtl="0" algn="l">
              <a:spcBef>
                <a:spcPts val="0"/>
              </a:spcBef>
              <a:spcAft>
                <a:spcPts val="0"/>
              </a:spcAft>
              <a:buNone/>
            </a:pPr>
            <a:r>
              <a:rPr b="1" lang="en-GB" sz="1200">
                <a:latin typeface="Lato"/>
                <a:ea typeface="Lato"/>
                <a:cs typeface="Lato"/>
                <a:sym typeface="Lato"/>
              </a:rPr>
              <a:t>CPU: </a:t>
            </a:r>
            <a:r>
              <a:rPr lang="en-GB" sz="1100">
                <a:latin typeface="Lato"/>
                <a:ea typeface="Lato"/>
                <a:cs typeface="Lato"/>
                <a:sym typeface="Lato"/>
              </a:rPr>
              <a:t>Esegue il programma in ROM, è una unità logica matematica.</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b="1" lang="en-GB" sz="1200">
                <a:latin typeface="Lato"/>
                <a:ea typeface="Lato"/>
                <a:cs typeface="Lato"/>
                <a:sym typeface="Lato"/>
              </a:rPr>
              <a:t>Ram: </a:t>
            </a:r>
            <a:r>
              <a:rPr lang="en-GB" sz="1100">
                <a:latin typeface="Lato"/>
                <a:ea typeface="Lato"/>
                <a:cs typeface="Lato"/>
                <a:sym typeface="Lato"/>
              </a:rPr>
              <a:t>è una memoria volatile di supporto alla cpu per l’elaborazione del programma.</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b="1" lang="en-GB" sz="1200">
                <a:latin typeface="Lato"/>
                <a:ea typeface="Lato"/>
                <a:cs typeface="Lato"/>
                <a:sym typeface="Lato"/>
              </a:rPr>
              <a:t>Sensors:</a:t>
            </a:r>
            <a:r>
              <a:rPr lang="en-GB" sz="1100">
                <a:latin typeface="Lato"/>
                <a:ea typeface="Lato"/>
                <a:cs typeface="Lato"/>
                <a:sym typeface="Lato"/>
              </a:rPr>
              <a:t> Raccolgono informazioni esterne e vengono processate poi dalla cpu</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p:txBody>
      </p:sp>
      <p:sp>
        <p:nvSpPr>
          <p:cNvPr id="191" name="Google Shape;191;p20"/>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Schema base di un computer</a:t>
            </a:r>
            <a:endParaRPr/>
          </a:p>
        </p:txBody>
      </p:sp>
      <p:pic>
        <p:nvPicPr>
          <p:cNvPr id="192" name="Google Shape;192;p20"/>
          <p:cNvPicPr preferRelativeResize="0"/>
          <p:nvPr/>
        </p:nvPicPr>
        <p:blipFill>
          <a:blip r:embed="rId3">
            <a:alphaModFix/>
          </a:blip>
          <a:stretch>
            <a:fillRect/>
          </a:stretch>
        </p:blipFill>
        <p:spPr>
          <a:xfrm>
            <a:off x="3560275" y="1328875"/>
            <a:ext cx="4891700" cy="3098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1"/>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Zoom di una CPU</a:t>
            </a:r>
            <a:endParaRPr/>
          </a:p>
        </p:txBody>
      </p:sp>
      <p:pic>
        <p:nvPicPr>
          <p:cNvPr id="198" name="Google Shape;198;p21"/>
          <p:cNvPicPr preferRelativeResize="0"/>
          <p:nvPr/>
        </p:nvPicPr>
        <p:blipFill>
          <a:blip r:embed="rId3">
            <a:alphaModFix/>
          </a:blip>
          <a:stretch>
            <a:fillRect/>
          </a:stretch>
        </p:blipFill>
        <p:spPr>
          <a:xfrm>
            <a:off x="0" y="496175"/>
            <a:ext cx="9144000" cy="46473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2"/>
          <p:cNvSpPr txBox="1"/>
          <p:nvPr>
            <p:ph type="title"/>
          </p:nvPr>
        </p:nvSpPr>
        <p:spPr>
          <a:xfrm>
            <a:off x="910000" y="1326975"/>
            <a:ext cx="4824300" cy="165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sz="1200">
                <a:solidFill>
                  <a:srgbClr val="202122"/>
                </a:solidFill>
                <a:highlight>
                  <a:srgbClr val="FFFFFF"/>
                </a:highlight>
                <a:latin typeface="Times New Roman"/>
                <a:ea typeface="Times New Roman"/>
                <a:cs typeface="Times New Roman"/>
                <a:sym typeface="Times New Roman"/>
              </a:rPr>
              <a:t>Un </a:t>
            </a:r>
            <a:r>
              <a:rPr lang="en-GB" sz="1200">
                <a:solidFill>
                  <a:srgbClr val="202122"/>
                </a:solidFill>
                <a:highlight>
                  <a:srgbClr val="FFFFFF"/>
                </a:highlight>
                <a:latin typeface="Times New Roman"/>
                <a:ea typeface="Times New Roman"/>
                <a:cs typeface="Times New Roman"/>
                <a:sym typeface="Times New Roman"/>
              </a:rPr>
              <a:t>sistema operativo</a:t>
            </a:r>
            <a:r>
              <a:rPr b="0" lang="en-GB" sz="1200">
                <a:solidFill>
                  <a:srgbClr val="202122"/>
                </a:solidFill>
                <a:highlight>
                  <a:srgbClr val="FFFFFF"/>
                </a:highlight>
                <a:latin typeface="Times New Roman"/>
                <a:ea typeface="Times New Roman"/>
                <a:cs typeface="Times New Roman"/>
                <a:sym typeface="Times New Roman"/>
              </a:rPr>
              <a:t> (abbreviato in </a:t>
            </a:r>
            <a:r>
              <a:rPr lang="en-GB" sz="1200">
                <a:solidFill>
                  <a:srgbClr val="202122"/>
                </a:solidFill>
                <a:highlight>
                  <a:srgbClr val="FFFFFF"/>
                </a:highlight>
                <a:latin typeface="Times New Roman"/>
                <a:ea typeface="Times New Roman"/>
                <a:cs typeface="Times New Roman"/>
                <a:sym typeface="Times New Roman"/>
              </a:rPr>
              <a:t>SO</a:t>
            </a:r>
            <a:r>
              <a:rPr b="0" lang="en-GB" sz="1200">
                <a:solidFill>
                  <a:srgbClr val="202122"/>
                </a:solidFill>
                <a:highlight>
                  <a:srgbClr val="FFFFFF"/>
                </a:highlight>
                <a:latin typeface="Times New Roman"/>
                <a:ea typeface="Times New Roman"/>
                <a:cs typeface="Times New Roman"/>
                <a:sym typeface="Times New Roman"/>
              </a:rPr>
              <a:t>), in informatica, è un software di base, detto anche piattaforma operativa (composto normalmente da più sottosistemi o componenti software: kernel, scheduler, file system, gestore della memoria, gestore delle periferiche, interfaccia utente e spooler di stampa), che gestisce le risorse hardware e software della macchina, fornendo servizi di base ai software app</a:t>
            </a:r>
            <a:r>
              <a:rPr b="0" lang="en-GB" sz="1200">
                <a:highlight>
                  <a:srgbClr val="FFFFFF"/>
                </a:highlight>
                <a:latin typeface="Times New Roman"/>
                <a:ea typeface="Times New Roman"/>
                <a:cs typeface="Times New Roman"/>
                <a:sym typeface="Times New Roman"/>
              </a:rPr>
              <a:t>licativi</a:t>
            </a:r>
            <a:r>
              <a:rPr b="0" lang="en-GB" sz="1200">
                <a:solidFill>
                  <a:srgbClr val="202122"/>
                </a:solidFill>
                <a:highlight>
                  <a:srgbClr val="FFFFFF"/>
                </a:highlight>
                <a:latin typeface="Times New Roman"/>
                <a:ea typeface="Times New Roman"/>
                <a:cs typeface="Times New Roman"/>
                <a:sym typeface="Times New Roman"/>
              </a:rPr>
              <a:t>;</a:t>
            </a:r>
            <a:endParaRPr b="0" sz="1200">
              <a:solidFill>
                <a:srgbClr val="202122"/>
              </a:solidFill>
              <a:highlight>
                <a:srgbClr val="FFFFFF"/>
              </a:highlight>
              <a:latin typeface="Times New Roman"/>
              <a:ea typeface="Times New Roman"/>
              <a:cs typeface="Times New Roman"/>
              <a:sym typeface="Times New Roman"/>
            </a:endParaRPr>
          </a:p>
          <a:p>
            <a:pPr indent="0" lvl="0" marL="0" rtl="0" algn="l">
              <a:lnSpc>
                <a:spcPct val="115000"/>
              </a:lnSpc>
              <a:spcBef>
                <a:spcPts val="500"/>
              </a:spcBef>
              <a:spcAft>
                <a:spcPts val="500"/>
              </a:spcAft>
              <a:buNone/>
            </a:pPr>
            <a:r>
              <a:rPr b="0" lang="en-GB" sz="1200">
                <a:solidFill>
                  <a:srgbClr val="202122"/>
                </a:solidFill>
                <a:highlight>
                  <a:srgbClr val="FFFFFF"/>
                </a:highlight>
                <a:latin typeface="Times New Roman"/>
                <a:ea typeface="Times New Roman"/>
                <a:cs typeface="Times New Roman"/>
                <a:sym typeface="Times New Roman"/>
              </a:rPr>
              <a:t>Un </a:t>
            </a:r>
            <a:r>
              <a:rPr lang="en-GB" sz="1200">
                <a:solidFill>
                  <a:srgbClr val="202122"/>
                </a:solidFill>
                <a:highlight>
                  <a:srgbClr val="FFFFFF"/>
                </a:highlight>
                <a:latin typeface="Times New Roman"/>
                <a:ea typeface="Times New Roman"/>
                <a:cs typeface="Times New Roman"/>
                <a:sym typeface="Times New Roman"/>
              </a:rPr>
              <a:t>sistema operativo per dispositivi mobili</a:t>
            </a:r>
            <a:r>
              <a:rPr b="0" lang="en-GB" sz="1200">
                <a:solidFill>
                  <a:srgbClr val="202122"/>
                </a:solidFill>
                <a:highlight>
                  <a:srgbClr val="FFFFFF"/>
                </a:highlight>
                <a:latin typeface="Times New Roman"/>
                <a:ea typeface="Times New Roman"/>
                <a:cs typeface="Times New Roman"/>
                <a:sym typeface="Times New Roman"/>
              </a:rPr>
              <a:t>, in informatica, è un sistema operativo progettato per l'utilizzo su un dispositivo mobile.</a:t>
            </a:r>
            <a:endParaRPr b="0" sz="2700"/>
          </a:p>
        </p:txBody>
      </p:sp>
      <p:sp>
        <p:nvSpPr>
          <p:cNvPr id="204" name="Google Shape;204;p22"/>
          <p:cNvSpPr txBox="1"/>
          <p:nvPr>
            <p:ph idx="1" type="body"/>
          </p:nvPr>
        </p:nvSpPr>
        <p:spPr>
          <a:xfrm>
            <a:off x="910000" y="3170900"/>
            <a:ext cx="4649700" cy="1284600"/>
          </a:xfrm>
          <a:prstGeom prst="rect">
            <a:avLst/>
          </a:prstGeom>
          <a:solidFill>
            <a:srgbClr val="A4C2F4"/>
          </a:solidFill>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000000"/>
                </a:solidFill>
                <a:latin typeface="Times New Roman"/>
                <a:ea typeface="Times New Roman"/>
                <a:cs typeface="Times New Roman"/>
                <a:sym typeface="Times New Roman"/>
              </a:rPr>
              <a:t>Sia per i sistemi operativi classici che mobile la sicurezza è un punto molto importante per questo i vari produttori nel corso degli anni hanno provveduto a rendere i loro sistemi operativi più sicuri, in alcuni casi anche con hardware specifici e controllando ed eliminando i vari programmi dallo store ufficiale. Oltre ad un uso massiccio di </a:t>
            </a:r>
            <a:r>
              <a:rPr lang="en-GB" sz="1100">
                <a:solidFill>
                  <a:srgbClr val="000000"/>
                </a:solidFill>
                <a:latin typeface="Times New Roman"/>
                <a:ea typeface="Times New Roman"/>
                <a:cs typeface="Times New Roman"/>
                <a:sym typeface="Times New Roman"/>
              </a:rPr>
              <a:t>crittografia per cercare di rendere illeggibili</a:t>
            </a:r>
            <a:r>
              <a:rPr lang="en-GB" sz="1100">
                <a:solidFill>
                  <a:srgbClr val="000000"/>
                </a:solidFill>
                <a:latin typeface="Times New Roman"/>
                <a:ea typeface="Times New Roman"/>
                <a:cs typeface="Times New Roman"/>
                <a:sym typeface="Times New Roman"/>
              </a:rPr>
              <a:t> i dati da utenti non autorizzati e da malintenzionati.</a:t>
            </a:r>
            <a:endParaRPr sz="1100">
              <a:solidFill>
                <a:srgbClr val="000000"/>
              </a:solidFill>
              <a:latin typeface="Times New Roman"/>
              <a:ea typeface="Times New Roman"/>
              <a:cs typeface="Times New Roman"/>
              <a:sym typeface="Times New Roman"/>
            </a:endParaRPr>
          </a:p>
        </p:txBody>
      </p:sp>
      <p:sp>
        <p:nvSpPr>
          <p:cNvPr id="205" name="Google Shape;205;p22"/>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Sistemi operativi moderni</a:t>
            </a:r>
            <a:endParaRPr/>
          </a:p>
        </p:txBody>
      </p:sp>
      <p:pic>
        <p:nvPicPr>
          <p:cNvPr id="206" name="Google Shape;206;p22"/>
          <p:cNvPicPr preferRelativeResize="0"/>
          <p:nvPr/>
        </p:nvPicPr>
        <p:blipFill>
          <a:blip r:embed="rId3">
            <a:alphaModFix/>
          </a:blip>
          <a:stretch>
            <a:fillRect/>
          </a:stretch>
        </p:blipFill>
        <p:spPr>
          <a:xfrm>
            <a:off x="6107567" y="1209525"/>
            <a:ext cx="962698" cy="3262600"/>
          </a:xfrm>
          <a:prstGeom prst="rect">
            <a:avLst/>
          </a:prstGeom>
          <a:noFill/>
          <a:ln>
            <a:noFill/>
          </a:ln>
        </p:spPr>
      </p:pic>
      <p:pic>
        <p:nvPicPr>
          <p:cNvPr id="207" name="Google Shape;207;p22"/>
          <p:cNvPicPr preferRelativeResize="0"/>
          <p:nvPr/>
        </p:nvPicPr>
        <p:blipFill>
          <a:blip r:embed="rId4">
            <a:alphaModFix/>
          </a:blip>
          <a:stretch>
            <a:fillRect/>
          </a:stretch>
        </p:blipFill>
        <p:spPr>
          <a:xfrm>
            <a:off x="7186089" y="1226225"/>
            <a:ext cx="1002361" cy="3229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3"/>
          <p:cNvSpPr txBox="1"/>
          <p:nvPr>
            <p:ph idx="1" type="body"/>
          </p:nvPr>
        </p:nvSpPr>
        <p:spPr>
          <a:xfrm>
            <a:off x="721225" y="1252275"/>
            <a:ext cx="3893400" cy="326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t>I registri sono interni alla CPU; dimensione:</a:t>
            </a:r>
            <a:br>
              <a:rPr lang="en-GB" sz="1200"/>
            </a:br>
            <a:r>
              <a:rPr lang="en-GB" sz="1200"/>
              <a:t>– 32 bit su processori a 32-bit </a:t>
            </a:r>
            <a:br>
              <a:rPr lang="en-GB" sz="1200"/>
            </a:br>
            <a:r>
              <a:rPr lang="en-GB" sz="1200"/>
              <a:t>– 64 bit su processori a 64-bit </a:t>
            </a:r>
            <a:br>
              <a:rPr lang="en-GB" sz="1200"/>
            </a:br>
            <a:br>
              <a:rPr lang="en-GB" sz="1200"/>
            </a:br>
            <a:r>
              <a:rPr b="1" lang="en-GB" sz="1200"/>
              <a:t> La cache è controllata da hw ed è suddivisa in blocchi chiamati line con ampiezza tipica 64 B </a:t>
            </a:r>
            <a:br>
              <a:rPr lang="en-GB" sz="1200"/>
            </a:br>
            <a:r>
              <a:rPr lang="en-GB" sz="1200"/>
              <a:t>- L1 dentro la CPU</a:t>
            </a:r>
            <a:br>
              <a:rPr lang="en-GB" sz="1200"/>
            </a:br>
            <a:r>
              <a:rPr lang="en-GB" sz="1200"/>
              <a:t>- L2 adiacente alla CPU </a:t>
            </a:r>
            <a:br>
              <a:rPr lang="en-GB" sz="1100"/>
            </a:br>
            <a:r>
              <a:rPr lang="en-GB" sz="1100"/>
              <a:t> L2 condivisa (Intel) o propria di ciascun core (AMD)</a:t>
            </a:r>
            <a:br>
              <a:rPr lang="en-GB" sz="1100"/>
            </a:br>
            <a:r>
              <a:rPr lang="en-GB" sz="1100"/>
              <a:t>Hit (2 cicli di clock), miss (memoria) </a:t>
            </a:r>
            <a:endParaRPr sz="1100"/>
          </a:p>
          <a:p>
            <a:pPr indent="0" lvl="0" marL="0" rtl="0" algn="l">
              <a:spcBef>
                <a:spcPts val="1600"/>
              </a:spcBef>
              <a:spcAft>
                <a:spcPts val="1600"/>
              </a:spcAft>
              <a:buNone/>
            </a:pPr>
            <a:r>
              <a:rPr b="1" lang="en-GB" sz="1200"/>
              <a:t>I dischi magnetici hanno capienza 100 volte superiore e costo/bit 100 volte inferiore rispetto alla RAM </a:t>
            </a:r>
            <a:br>
              <a:rPr lang="en-GB" sz="1200"/>
            </a:br>
            <a:r>
              <a:rPr lang="en-GB" sz="1200"/>
              <a:t>– Ma per tempo di accesso 1000 volte peggiore</a:t>
            </a:r>
            <a:endParaRPr sz="1200"/>
          </a:p>
        </p:txBody>
      </p:sp>
      <p:sp>
        <p:nvSpPr>
          <p:cNvPr id="213" name="Google Shape;213;p23"/>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Gerarchia di memoria</a:t>
            </a:r>
            <a:endParaRPr/>
          </a:p>
        </p:txBody>
      </p:sp>
      <p:pic>
        <p:nvPicPr>
          <p:cNvPr id="214" name="Google Shape;214;p23"/>
          <p:cNvPicPr preferRelativeResize="0"/>
          <p:nvPr/>
        </p:nvPicPr>
        <p:blipFill>
          <a:blip r:embed="rId3">
            <a:alphaModFix/>
          </a:blip>
          <a:stretch>
            <a:fillRect/>
          </a:stretch>
        </p:blipFill>
        <p:spPr>
          <a:xfrm>
            <a:off x="4767025" y="1252275"/>
            <a:ext cx="4010375" cy="304235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4"/>
          <p:cNvSpPr txBox="1"/>
          <p:nvPr>
            <p:ph idx="1" type="body"/>
          </p:nvPr>
        </p:nvSpPr>
        <p:spPr>
          <a:xfrm>
            <a:off x="739300" y="1342675"/>
            <a:ext cx="4639200" cy="324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t>HDD è la parte più lenta del PC </a:t>
            </a:r>
            <a:endParaRPr b="1" sz="1200"/>
          </a:p>
          <a:p>
            <a:pPr indent="0" lvl="0" marL="0" rtl="0" algn="l">
              <a:spcBef>
                <a:spcPts val="1600"/>
              </a:spcBef>
              <a:spcAft>
                <a:spcPts val="1600"/>
              </a:spcAft>
              <a:buNone/>
            </a:pPr>
            <a:r>
              <a:rPr b="1" lang="en-GB" sz="1200"/>
              <a:t>•</a:t>
            </a:r>
            <a:r>
              <a:rPr lang="en-GB" sz="1200"/>
              <a:t> SSD formati da insieme di chip e non da disco e testina </a:t>
            </a:r>
            <a:br>
              <a:rPr lang="en-GB" sz="1200"/>
            </a:br>
            <a:r>
              <a:rPr lang="en-GB" sz="1200"/>
              <a:t>• Simile a memorie flash come le chiavette USB (ma più veloci) </a:t>
            </a:r>
            <a:br>
              <a:rPr lang="en-GB" sz="1200"/>
            </a:br>
            <a:r>
              <a:rPr lang="en-GB" sz="1200"/>
              <a:t>• Non ha parti fisiche in movimento </a:t>
            </a:r>
            <a:br>
              <a:rPr lang="en-GB" sz="1200"/>
            </a:br>
            <a:r>
              <a:rPr lang="en-GB" sz="1200"/>
              <a:t>• Più solidi di un HDD (no movimento…) </a:t>
            </a:r>
            <a:br>
              <a:rPr lang="en-GB" sz="1200"/>
            </a:br>
            <a:r>
              <a:rPr lang="en-GB" sz="1200"/>
              <a:t>• Più veloci di un HHD (fino anche a 200 volte) </a:t>
            </a:r>
            <a:br>
              <a:rPr lang="en-GB" sz="1200"/>
            </a:br>
            <a:r>
              <a:rPr lang="en-GB" sz="1200"/>
              <a:t>• No frammentazione (no movimento…) </a:t>
            </a:r>
            <a:br>
              <a:rPr lang="en-GB" sz="1200"/>
            </a:br>
            <a:r>
              <a:rPr lang="en-GB" sz="1200"/>
              <a:t>• Silenziosi (no movimento…) </a:t>
            </a:r>
            <a:br>
              <a:rPr lang="en-GB" sz="1200"/>
            </a:br>
            <a:r>
              <a:rPr lang="en-GB" sz="1200"/>
              <a:t>• Consumo elettricità/batteria inferiore (2W vs 6W come picco) </a:t>
            </a:r>
            <a:br>
              <a:rPr lang="en-GB" sz="1200"/>
            </a:br>
            <a:r>
              <a:rPr lang="en-GB" sz="1200"/>
              <a:t>• Più leggeri di un HDD </a:t>
            </a:r>
            <a:br>
              <a:rPr lang="en-GB" sz="1200"/>
            </a:br>
            <a:r>
              <a:rPr lang="en-GB" sz="1200"/>
              <a:t>• Tipicamente meno capienti di un HDD </a:t>
            </a:r>
            <a:br>
              <a:rPr lang="en-GB" sz="1200"/>
            </a:br>
            <a:r>
              <a:rPr lang="en-GB" sz="1200"/>
              <a:t>• Più costosi </a:t>
            </a:r>
            <a:br>
              <a:rPr lang="en-GB" sz="1200"/>
            </a:br>
            <a:r>
              <a:rPr lang="en-GB" sz="1200"/>
              <a:t>• Continue scritture e riscritture usurano le celle</a:t>
            </a:r>
            <a:endParaRPr sz="1200"/>
          </a:p>
        </p:txBody>
      </p:sp>
      <p:sp>
        <p:nvSpPr>
          <p:cNvPr id="220" name="Google Shape;220;p24"/>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Solid State Disk (SSD)</a:t>
            </a:r>
            <a:endParaRPr/>
          </a:p>
        </p:txBody>
      </p:sp>
      <p:pic>
        <p:nvPicPr>
          <p:cNvPr id="221" name="Google Shape;221;p24"/>
          <p:cNvPicPr preferRelativeResize="0"/>
          <p:nvPr/>
        </p:nvPicPr>
        <p:blipFill>
          <a:blip r:embed="rId3">
            <a:alphaModFix/>
          </a:blip>
          <a:stretch>
            <a:fillRect/>
          </a:stretch>
        </p:blipFill>
        <p:spPr>
          <a:xfrm>
            <a:off x="6049775" y="668925"/>
            <a:ext cx="2311550" cy="39230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5"/>
          <p:cNvSpPr txBox="1"/>
          <p:nvPr>
            <p:ph idx="1" type="body"/>
          </p:nvPr>
        </p:nvSpPr>
        <p:spPr>
          <a:xfrm>
            <a:off x="626850" y="719950"/>
            <a:ext cx="7890300" cy="3040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GB" sz="1050">
                <a:solidFill>
                  <a:srgbClr val="0B0080"/>
                </a:solidFill>
                <a:highlight>
                  <a:srgbClr val="FFFFFF"/>
                </a:highlight>
                <a:uFill>
                  <a:noFill/>
                </a:uFill>
                <a:latin typeface="Arial"/>
                <a:ea typeface="Arial"/>
                <a:cs typeface="Arial"/>
                <a:sym typeface="Arial"/>
                <a:hlinkClick r:id="rId3">
                  <a:extLst>
                    <a:ext uri="{A12FA001-AC4F-418D-AE19-62706E023703}">
                      <ahyp:hlinkClr val="tx"/>
                    </a:ext>
                  </a:extLst>
                </a:hlinkClick>
              </a:rPr>
              <a:t>APFS</a:t>
            </a:r>
            <a:r>
              <a:rPr lang="en-GB" sz="1050">
                <a:solidFill>
                  <a:srgbClr val="202122"/>
                </a:solidFill>
                <a:highlight>
                  <a:srgbClr val="FFFFFF"/>
                </a:highlight>
                <a:latin typeface="Arial"/>
                <a:ea typeface="Arial"/>
                <a:cs typeface="Arial"/>
                <a:sym typeface="Arial"/>
              </a:rPr>
              <a:t> - (Apple File System) Introdotto da </a:t>
            </a:r>
            <a:r>
              <a:rPr lang="en-GB" sz="1050">
                <a:solidFill>
                  <a:srgbClr val="0B0080"/>
                </a:solidFill>
                <a:highlight>
                  <a:srgbClr val="FFFFFF"/>
                </a:highlight>
                <a:uFill>
                  <a:noFill/>
                </a:uFill>
                <a:latin typeface="Arial"/>
                <a:ea typeface="Arial"/>
                <a:cs typeface="Arial"/>
                <a:sym typeface="Arial"/>
                <a:hlinkClick r:id="rId4">
                  <a:extLst>
                    <a:ext uri="{A12FA001-AC4F-418D-AE19-62706E023703}">
                      <ahyp:hlinkClr val="tx"/>
                    </a:ext>
                  </a:extLst>
                </a:hlinkClick>
              </a:rPr>
              <a:t>Apple</a:t>
            </a:r>
            <a:r>
              <a:rPr lang="en-GB" sz="1050">
                <a:solidFill>
                  <a:srgbClr val="202122"/>
                </a:solidFill>
                <a:highlight>
                  <a:srgbClr val="FFFFFF"/>
                </a:highlight>
                <a:latin typeface="Arial"/>
                <a:ea typeface="Arial"/>
                <a:cs typeface="Arial"/>
                <a:sym typeface="Arial"/>
              </a:rPr>
              <a:t> nel 2016</a:t>
            </a:r>
            <a:br>
              <a:rPr baseline="30000" lang="en-GB" sz="1050">
                <a:solidFill>
                  <a:srgbClr val="202122"/>
                </a:solidFill>
                <a:highlight>
                  <a:srgbClr val="FFFFFF"/>
                </a:highlight>
                <a:latin typeface="Arial"/>
                <a:ea typeface="Arial"/>
                <a:cs typeface="Arial"/>
                <a:sym typeface="Arial"/>
              </a:rPr>
            </a:br>
            <a:r>
              <a:rPr lang="en-GB" sz="1050">
                <a:solidFill>
                  <a:srgbClr val="0B0080"/>
                </a:solidFill>
                <a:highlight>
                  <a:srgbClr val="FFFFFF"/>
                </a:highlight>
                <a:uFill>
                  <a:noFill/>
                </a:uFill>
                <a:latin typeface="Arial"/>
                <a:ea typeface="Arial"/>
                <a:cs typeface="Arial"/>
                <a:sym typeface="Arial"/>
                <a:hlinkClick r:id="rId5">
                  <a:extLst>
                    <a:ext uri="{A12FA001-AC4F-418D-AE19-62706E023703}">
                      <ahyp:hlinkClr val="tx"/>
                    </a:ext>
                  </a:extLst>
                </a:hlinkClick>
              </a:rPr>
              <a:t>Ext3</a:t>
            </a:r>
            <a:r>
              <a:rPr lang="en-GB" sz="1050">
                <a:solidFill>
                  <a:srgbClr val="202122"/>
                </a:solidFill>
                <a:highlight>
                  <a:srgbClr val="FFFFFF"/>
                </a:highlight>
                <a:latin typeface="Arial"/>
                <a:ea typeface="Arial"/>
                <a:cs typeface="Arial"/>
                <a:sym typeface="Arial"/>
              </a:rPr>
              <a:t> - Extended File System 3, diffuso su sistemi </a:t>
            </a:r>
            <a:r>
              <a:rPr lang="en-GB" sz="1050">
                <a:solidFill>
                  <a:srgbClr val="0B0080"/>
                </a:solidFill>
                <a:highlight>
                  <a:srgbClr val="FFFFFF"/>
                </a:highlight>
                <a:uFill>
                  <a:noFill/>
                </a:uFill>
                <a:latin typeface="Arial"/>
                <a:ea typeface="Arial"/>
                <a:cs typeface="Arial"/>
                <a:sym typeface="Arial"/>
                <a:hlinkClick r:id="rId6">
                  <a:extLst>
                    <a:ext uri="{A12FA001-AC4F-418D-AE19-62706E023703}">
                      <ahyp:hlinkClr val="tx"/>
                    </a:ext>
                  </a:extLst>
                </a:hlinkClick>
              </a:rPr>
              <a:t>GNU/Linux</a:t>
            </a:r>
            <a:r>
              <a:rPr lang="en-GB" sz="1050">
                <a:solidFill>
                  <a:srgbClr val="202122"/>
                </a:solidFill>
                <a:highlight>
                  <a:srgbClr val="FFFFFF"/>
                </a:highlight>
                <a:latin typeface="Arial"/>
                <a:ea typeface="Arial"/>
                <a:cs typeface="Arial"/>
                <a:sym typeface="Arial"/>
              </a:rPr>
              <a:t> (ext2+journaling)</a:t>
            </a:r>
            <a:br>
              <a:rPr lang="en-GB" sz="1050">
                <a:solidFill>
                  <a:srgbClr val="202122"/>
                </a:solidFill>
                <a:highlight>
                  <a:srgbClr val="FFFFFF"/>
                </a:highlight>
                <a:latin typeface="Arial"/>
                <a:ea typeface="Arial"/>
                <a:cs typeface="Arial"/>
                <a:sym typeface="Arial"/>
              </a:rPr>
            </a:br>
            <a:r>
              <a:rPr lang="en-GB" sz="1050">
                <a:solidFill>
                  <a:srgbClr val="0B0080"/>
                </a:solidFill>
                <a:highlight>
                  <a:srgbClr val="FFFFFF"/>
                </a:highlight>
                <a:uFill>
                  <a:noFill/>
                </a:uFill>
                <a:latin typeface="Arial"/>
                <a:ea typeface="Arial"/>
                <a:cs typeface="Arial"/>
                <a:sym typeface="Arial"/>
                <a:hlinkClick r:id="rId7">
                  <a:extLst>
                    <a:ext uri="{A12FA001-AC4F-418D-AE19-62706E023703}">
                      <ahyp:hlinkClr val="tx"/>
                    </a:ext>
                  </a:extLst>
                </a:hlinkClick>
              </a:rPr>
              <a:t>Ext4</a:t>
            </a:r>
            <a:r>
              <a:rPr lang="en-GB" sz="1050">
                <a:solidFill>
                  <a:srgbClr val="202122"/>
                </a:solidFill>
                <a:highlight>
                  <a:srgbClr val="FFFFFF"/>
                </a:highlight>
                <a:latin typeface="Arial"/>
                <a:ea typeface="Arial"/>
                <a:cs typeface="Arial"/>
                <a:sym typeface="Arial"/>
              </a:rPr>
              <a:t> - Extended File System 4, prodotto come stabile dal kernel Linux 2.6.28 (già presente dalla versione 2.6.19 come ext4dev)</a:t>
            </a:r>
            <a:br>
              <a:rPr lang="en-GB" sz="1050">
                <a:solidFill>
                  <a:srgbClr val="202122"/>
                </a:solidFill>
                <a:highlight>
                  <a:srgbClr val="FFFFFF"/>
                </a:highlight>
                <a:latin typeface="Arial"/>
                <a:ea typeface="Arial"/>
                <a:cs typeface="Arial"/>
                <a:sym typeface="Arial"/>
              </a:rPr>
            </a:br>
            <a:r>
              <a:rPr lang="en-GB" sz="1050">
                <a:solidFill>
                  <a:srgbClr val="0B0080"/>
                </a:solidFill>
                <a:highlight>
                  <a:srgbClr val="FFFFFF"/>
                </a:highlight>
                <a:uFill>
                  <a:noFill/>
                </a:uFill>
                <a:latin typeface="Arial"/>
                <a:ea typeface="Arial"/>
                <a:cs typeface="Arial"/>
                <a:sym typeface="Arial"/>
                <a:hlinkClick r:id="rId8">
                  <a:extLst>
                    <a:ext uri="{A12FA001-AC4F-418D-AE19-62706E023703}">
                      <ahyp:hlinkClr val="tx"/>
                    </a:ext>
                  </a:extLst>
                </a:hlinkClick>
              </a:rPr>
              <a:t>FAT32</a:t>
            </a:r>
            <a:r>
              <a:rPr lang="en-GB" sz="1050">
                <a:solidFill>
                  <a:srgbClr val="202122"/>
                </a:solidFill>
                <a:highlight>
                  <a:srgbClr val="FFFFFF"/>
                </a:highlight>
                <a:latin typeface="Arial"/>
                <a:ea typeface="Arial"/>
                <a:cs typeface="Arial"/>
                <a:sym typeface="Arial"/>
              </a:rPr>
              <a:t> - versione con tabelle a 32 bit di FAT</a:t>
            </a:r>
            <a:br>
              <a:rPr lang="en-GB" sz="1050">
                <a:solidFill>
                  <a:srgbClr val="202122"/>
                </a:solidFill>
                <a:highlight>
                  <a:srgbClr val="FFFFFF"/>
                </a:highlight>
                <a:latin typeface="Arial"/>
                <a:ea typeface="Arial"/>
                <a:cs typeface="Arial"/>
                <a:sym typeface="Arial"/>
              </a:rPr>
            </a:br>
            <a:r>
              <a:rPr lang="en-GB" sz="1050">
                <a:solidFill>
                  <a:srgbClr val="0B0080"/>
                </a:solidFill>
                <a:highlight>
                  <a:srgbClr val="FFFFFF"/>
                </a:highlight>
                <a:uFill>
                  <a:noFill/>
                </a:uFill>
                <a:latin typeface="Arial"/>
                <a:ea typeface="Arial"/>
                <a:cs typeface="Arial"/>
                <a:sym typeface="Arial"/>
                <a:hlinkClick r:id="rId9">
                  <a:extLst>
                    <a:ext uri="{A12FA001-AC4F-418D-AE19-62706E023703}">
                      <ahyp:hlinkClr val="tx"/>
                    </a:ext>
                  </a:extLst>
                </a:hlinkClick>
              </a:rPr>
              <a:t>ExFAT</a:t>
            </a:r>
            <a:r>
              <a:rPr lang="en-GB" sz="1050">
                <a:solidFill>
                  <a:srgbClr val="202122"/>
                </a:solidFill>
                <a:highlight>
                  <a:srgbClr val="FFFFFF"/>
                </a:highlight>
                <a:latin typeface="Arial"/>
                <a:ea typeface="Arial"/>
                <a:cs typeface="Arial"/>
                <a:sym typeface="Arial"/>
              </a:rPr>
              <a:t> - conosciuto anche come FAT64, creato da </a:t>
            </a:r>
            <a:r>
              <a:rPr lang="en-GB" sz="1050">
                <a:solidFill>
                  <a:srgbClr val="0B0080"/>
                </a:solidFill>
                <a:highlight>
                  <a:srgbClr val="FFFFFF"/>
                </a:highlight>
                <a:uFill>
                  <a:noFill/>
                </a:uFill>
                <a:latin typeface="Arial"/>
                <a:ea typeface="Arial"/>
                <a:cs typeface="Arial"/>
                <a:sym typeface="Arial"/>
                <a:hlinkClick r:id="rId10">
                  <a:extLst>
                    <a:ext uri="{A12FA001-AC4F-418D-AE19-62706E023703}">
                      <ahyp:hlinkClr val="tx"/>
                    </a:ext>
                  </a:extLst>
                </a:hlinkClick>
              </a:rPr>
              <a:t>Microsoft</a:t>
            </a:r>
            <a:r>
              <a:rPr lang="en-GB" sz="1050">
                <a:solidFill>
                  <a:srgbClr val="202122"/>
                </a:solidFill>
                <a:highlight>
                  <a:srgbClr val="FFFFFF"/>
                </a:highlight>
                <a:latin typeface="Arial"/>
                <a:ea typeface="Arial"/>
                <a:cs typeface="Arial"/>
                <a:sym typeface="Arial"/>
              </a:rPr>
              <a:t> e pensato appositamente per </a:t>
            </a:r>
            <a:r>
              <a:rPr lang="en-GB" sz="1050">
                <a:solidFill>
                  <a:srgbClr val="0B0080"/>
                </a:solidFill>
                <a:highlight>
                  <a:srgbClr val="FFFFFF"/>
                </a:highlight>
                <a:uFill>
                  <a:noFill/>
                </a:uFill>
                <a:latin typeface="Arial"/>
                <a:ea typeface="Arial"/>
                <a:cs typeface="Arial"/>
                <a:sym typeface="Arial"/>
                <a:hlinkClick r:id="rId11">
                  <a:extLst>
                    <a:ext uri="{A12FA001-AC4F-418D-AE19-62706E023703}">
                      <ahyp:hlinkClr val="tx"/>
                    </a:ext>
                  </a:extLst>
                </a:hlinkClick>
              </a:rPr>
              <a:t>memorie flash</a:t>
            </a:r>
            <a:br>
              <a:rPr lang="en-GB"/>
            </a:br>
            <a:r>
              <a:rPr lang="en-GB" sz="1050">
                <a:solidFill>
                  <a:srgbClr val="0B0080"/>
                </a:solidFill>
                <a:highlight>
                  <a:srgbClr val="FFFFFF"/>
                </a:highlight>
                <a:uFill>
                  <a:noFill/>
                </a:uFill>
                <a:latin typeface="Arial"/>
                <a:ea typeface="Arial"/>
                <a:cs typeface="Arial"/>
                <a:sym typeface="Arial"/>
                <a:hlinkClick r:id="rId12">
                  <a:extLst>
                    <a:ext uri="{A12FA001-AC4F-418D-AE19-62706E023703}">
                      <ahyp:hlinkClr val="tx"/>
                    </a:ext>
                  </a:extLst>
                </a:hlinkClick>
              </a:rPr>
              <a:t>HFS</a:t>
            </a:r>
            <a:r>
              <a:rPr lang="en-GB" sz="1050">
                <a:solidFill>
                  <a:srgbClr val="202122"/>
                </a:solidFill>
                <a:highlight>
                  <a:srgbClr val="FFFFFF"/>
                </a:highlight>
                <a:latin typeface="Arial"/>
                <a:ea typeface="Arial"/>
                <a:cs typeface="Arial"/>
                <a:sym typeface="Arial"/>
              </a:rPr>
              <a:t> - Hierarchal File System, usato su </a:t>
            </a:r>
            <a:r>
              <a:rPr lang="en-GB" sz="1050">
                <a:solidFill>
                  <a:srgbClr val="0B0080"/>
                </a:solidFill>
                <a:highlight>
                  <a:srgbClr val="FFFFFF"/>
                </a:highlight>
                <a:uFill>
                  <a:noFill/>
                </a:uFill>
                <a:latin typeface="Arial"/>
                <a:ea typeface="Arial"/>
                <a:cs typeface="Arial"/>
                <a:sym typeface="Arial"/>
                <a:hlinkClick r:id="rId13">
                  <a:extLst>
                    <a:ext uri="{A12FA001-AC4F-418D-AE19-62706E023703}">
                      <ahyp:hlinkClr val="tx"/>
                    </a:ext>
                  </a:extLst>
                </a:hlinkClick>
              </a:rPr>
              <a:t>Mac OS</a:t>
            </a:r>
            <a:br>
              <a:rPr lang="en-GB"/>
            </a:br>
            <a:r>
              <a:rPr lang="en-GB" sz="1050">
                <a:solidFill>
                  <a:srgbClr val="0B0080"/>
                </a:solidFill>
                <a:highlight>
                  <a:srgbClr val="FFFFFF"/>
                </a:highlight>
                <a:uFill>
                  <a:noFill/>
                </a:uFill>
                <a:latin typeface="Arial"/>
                <a:ea typeface="Arial"/>
                <a:cs typeface="Arial"/>
                <a:sym typeface="Arial"/>
                <a:hlinkClick r:id="rId14">
                  <a:extLst>
                    <a:ext uri="{A12FA001-AC4F-418D-AE19-62706E023703}">
                      <ahyp:hlinkClr val="tx"/>
                    </a:ext>
                  </a:extLst>
                </a:hlinkClick>
              </a:rPr>
              <a:t>HFS+</a:t>
            </a:r>
            <a:r>
              <a:rPr lang="en-GB" sz="1050">
                <a:solidFill>
                  <a:srgbClr val="202122"/>
                </a:solidFill>
                <a:highlight>
                  <a:srgbClr val="FFFFFF"/>
                </a:highlight>
                <a:latin typeface="Arial"/>
                <a:ea typeface="Arial"/>
                <a:cs typeface="Arial"/>
                <a:sym typeface="Arial"/>
              </a:rPr>
              <a:t> - Hierarchal File System Plus, usato su Mac OS a partire dalla </a:t>
            </a:r>
            <a:r>
              <a:rPr lang="en-GB" sz="1050">
                <a:solidFill>
                  <a:srgbClr val="0B0080"/>
                </a:solidFill>
                <a:highlight>
                  <a:srgbClr val="FFFFFF"/>
                </a:highlight>
                <a:uFill>
                  <a:noFill/>
                </a:uFill>
                <a:latin typeface="Arial"/>
                <a:ea typeface="Arial"/>
                <a:cs typeface="Arial"/>
                <a:sym typeface="Arial"/>
                <a:hlinkClick r:id="rId15">
                  <a:extLst>
                    <a:ext uri="{A12FA001-AC4F-418D-AE19-62706E023703}">
                      <ahyp:hlinkClr val="tx"/>
                    </a:ext>
                  </a:extLst>
                </a:hlinkClick>
              </a:rPr>
              <a:t>versione 8.1</a:t>
            </a:r>
            <a:r>
              <a:rPr lang="en-GB" sz="1050">
                <a:solidFill>
                  <a:srgbClr val="202122"/>
                </a:solidFill>
                <a:highlight>
                  <a:srgbClr val="FFFFFF"/>
                </a:highlight>
                <a:latin typeface="Arial"/>
                <a:ea typeface="Arial"/>
                <a:cs typeface="Arial"/>
                <a:sym typeface="Arial"/>
              </a:rPr>
              <a:t> e su </a:t>
            </a:r>
            <a:r>
              <a:rPr lang="en-GB" sz="1050">
                <a:solidFill>
                  <a:srgbClr val="0B0080"/>
                </a:solidFill>
                <a:highlight>
                  <a:srgbClr val="FFFFFF"/>
                </a:highlight>
                <a:uFill>
                  <a:noFill/>
                </a:uFill>
                <a:latin typeface="Arial"/>
                <a:ea typeface="Arial"/>
                <a:cs typeface="Arial"/>
                <a:sym typeface="Arial"/>
                <a:hlinkClick r:id="rId16">
                  <a:extLst>
                    <a:ext uri="{A12FA001-AC4F-418D-AE19-62706E023703}">
                      <ahyp:hlinkClr val="tx"/>
                    </a:ext>
                  </a:extLst>
                </a:hlinkClick>
              </a:rPr>
              <a:t>macOS</a:t>
            </a:r>
            <a:br>
              <a:rPr lang="en-GB"/>
            </a:br>
            <a:r>
              <a:rPr lang="en-GB" sz="1050">
                <a:solidFill>
                  <a:srgbClr val="0B0080"/>
                </a:solidFill>
                <a:highlight>
                  <a:srgbClr val="FFFFFF"/>
                </a:highlight>
                <a:uFill>
                  <a:noFill/>
                </a:uFill>
                <a:latin typeface="Arial"/>
                <a:ea typeface="Arial"/>
                <a:cs typeface="Arial"/>
                <a:sym typeface="Arial"/>
                <a:hlinkClick r:id="rId17">
                  <a:extLst>
                    <a:ext uri="{A12FA001-AC4F-418D-AE19-62706E023703}">
                      <ahyp:hlinkClr val="tx"/>
                    </a:ext>
                  </a:extLst>
                </a:hlinkClick>
              </a:rPr>
              <a:t>ISO 9660</a:t>
            </a:r>
            <a:r>
              <a:rPr lang="en-GB" sz="1050">
                <a:solidFill>
                  <a:srgbClr val="202122"/>
                </a:solidFill>
                <a:highlight>
                  <a:srgbClr val="FFFFFF"/>
                </a:highlight>
                <a:latin typeface="Arial"/>
                <a:ea typeface="Arial"/>
                <a:cs typeface="Arial"/>
                <a:sym typeface="Arial"/>
              </a:rPr>
              <a:t> - Usato su dischi </a:t>
            </a:r>
            <a:r>
              <a:rPr lang="en-GB" sz="1050">
                <a:solidFill>
                  <a:srgbClr val="0B0080"/>
                </a:solidFill>
                <a:highlight>
                  <a:srgbClr val="FFFFFF"/>
                </a:highlight>
                <a:uFill>
                  <a:noFill/>
                </a:uFill>
                <a:latin typeface="Arial"/>
                <a:ea typeface="Arial"/>
                <a:cs typeface="Arial"/>
                <a:sym typeface="Arial"/>
                <a:hlinkClick r:id="rId18">
                  <a:extLst>
                    <a:ext uri="{A12FA001-AC4F-418D-AE19-62706E023703}">
                      <ahyp:hlinkClr val="tx"/>
                    </a:ext>
                  </a:extLst>
                </a:hlinkClick>
              </a:rPr>
              <a:t>CD-ROM</a:t>
            </a:r>
            <a:r>
              <a:rPr lang="en-GB" sz="1050">
                <a:solidFill>
                  <a:srgbClr val="202122"/>
                </a:solidFill>
                <a:highlight>
                  <a:srgbClr val="FFFFFF"/>
                </a:highlight>
                <a:latin typeface="Arial"/>
                <a:ea typeface="Arial"/>
                <a:cs typeface="Arial"/>
                <a:sym typeface="Arial"/>
              </a:rPr>
              <a:t> e </a:t>
            </a:r>
            <a:r>
              <a:rPr lang="en-GB" sz="1050">
                <a:solidFill>
                  <a:srgbClr val="0B0080"/>
                </a:solidFill>
                <a:highlight>
                  <a:srgbClr val="FFFFFF"/>
                </a:highlight>
                <a:uFill>
                  <a:noFill/>
                </a:uFill>
                <a:latin typeface="Arial"/>
                <a:ea typeface="Arial"/>
                <a:cs typeface="Arial"/>
                <a:sym typeface="Arial"/>
                <a:hlinkClick r:id="rId19">
                  <a:extLst>
                    <a:ext uri="{A12FA001-AC4F-418D-AE19-62706E023703}">
                      <ahyp:hlinkClr val="tx"/>
                    </a:ext>
                  </a:extLst>
                </a:hlinkClick>
              </a:rPr>
              <a:t>DVD-ROM</a:t>
            </a:r>
            <a:r>
              <a:rPr lang="en-GB" sz="1050">
                <a:solidFill>
                  <a:srgbClr val="202122"/>
                </a:solidFill>
                <a:highlight>
                  <a:srgbClr val="FFFFFF"/>
                </a:highlight>
                <a:latin typeface="Arial"/>
                <a:ea typeface="Arial"/>
                <a:cs typeface="Arial"/>
                <a:sym typeface="Arial"/>
              </a:rPr>
              <a:t> (anche con estensioni </a:t>
            </a:r>
            <a:r>
              <a:rPr lang="en-GB" sz="1050">
                <a:solidFill>
                  <a:srgbClr val="0B0080"/>
                </a:solidFill>
                <a:highlight>
                  <a:srgbClr val="FFFFFF"/>
                </a:highlight>
                <a:uFill>
                  <a:noFill/>
                </a:uFill>
                <a:latin typeface="Arial"/>
                <a:ea typeface="Arial"/>
                <a:cs typeface="Arial"/>
                <a:sym typeface="Arial"/>
                <a:hlinkClick r:id="rId20">
                  <a:extLst>
                    <a:ext uri="{A12FA001-AC4F-418D-AE19-62706E023703}">
                      <ahyp:hlinkClr val="tx"/>
                    </a:ext>
                  </a:extLst>
                </a:hlinkClick>
              </a:rPr>
              <a:t>Rock Ridge</a:t>
            </a:r>
            <a:r>
              <a:rPr lang="en-GB" sz="1050">
                <a:solidFill>
                  <a:srgbClr val="202122"/>
                </a:solidFill>
                <a:highlight>
                  <a:srgbClr val="FFFFFF"/>
                </a:highlight>
                <a:latin typeface="Arial"/>
                <a:ea typeface="Arial"/>
                <a:cs typeface="Arial"/>
                <a:sym typeface="Arial"/>
              </a:rPr>
              <a:t> e </a:t>
            </a:r>
            <a:r>
              <a:rPr lang="en-GB" sz="1050">
                <a:solidFill>
                  <a:srgbClr val="0B0080"/>
                </a:solidFill>
                <a:highlight>
                  <a:srgbClr val="FFFFFF"/>
                </a:highlight>
                <a:uFill>
                  <a:noFill/>
                </a:uFill>
                <a:latin typeface="Arial"/>
                <a:ea typeface="Arial"/>
                <a:cs typeface="Arial"/>
                <a:sym typeface="Arial"/>
                <a:hlinkClick r:id="rId21">
                  <a:extLst>
                    <a:ext uri="{A12FA001-AC4F-418D-AE19-62706E023703}">
                      <ahyp:hlinkClr val="tx"/>
                    </a:ext>
                  </a:extLst>
                </a:hlinkClick>
              </a:rPr>
              <a:t>Joliet</a:t>
            </a:r>
            <a:r>
              <a:rPr lang="en-GB" sz="1050">
                <a:solidFill>
                  <a:srgbClr val="202122"/>
                </a:solidFill>
                <a:highlight>
                  <a:srgbClr val="FFFFFF"/>
                </a:highlight>
                <a:latin typeface="Arial"/>
                <a:ea typeface="Arial"/>
                <a:cs typeface="Arial"/>
                <a:sym typeface="Arial"/>
              </a:rPr>
              <a:t>)</a:t>
            </a:r>
            <a:br>
              <a:rPr lang="en-GB" sz="1050">
                <a:solidFill>
                  <a:srgbClr val="202122"/>
                </a:solidFill>
                <a:highlight>
                  <a:srgbClr val="FFFFFF"/>
                </a:highlight>
                <a:latin typeface="Arial"/>
                <a:ea typeface="Arial"/>
                <a:cs typeface="Arial"/>
                <a:sym typeface="Arial"/>
              </a:rPr>
            </a:br>
            <a:r>
              <a:rPr lang="en-GB" sz="1050">
                <a:solidFill>
                  <a:srgbClr val="0B0080"/>
                </a:solidFill>
                <a:highlight>
                  <a:srgbClr val="FFFFFF"/>
                </a:highlight>
                <a:uFill>
                  <a:noFill/>
                </a:uFill>
                <a:latin typeface="Arial"/>
                <a:ea typeface="Arial"/>
                <a:cs typeface="Arial"/>
                <a:sym typeface="Arial"/>
                <a:hlinkClick r:id="rId22">
                  <a:extLst>
                    <a:ext uri="{A12FA001-AC4F-418D-AE19-62706E023703}">
                      <ahyp:hlinkClr val="tx"/>
                    </a:ext>
                  </a:extLst>
                </a:hlinkClick>
              </a:rPr>
              <a:t>Journaled File System</a:t>
            </a:r>
            <a:r>
              <a:rPr lang="en-GB" sz="1050">
                <a:solidFill>
                  <a:srgbClr val="202122"/>
                </a:solidFill>
                <a:highlight>
                  <a:srgbClr val="FFFFFF"/>
                </a:highlight>
                <a:latin typeface="Arial"/>
                <a:ea typeface="Arial"/>
                <a:cs typeface="Arial"/>
                <a:sym typeface="Arial"/>
              </a:rPr>
              <a:t> (JFS) - disponibile su sistemi </a:t>
            </a:r>
            <a:r>
              <a:rPr lang="en-GB" sz="1050">
                <a:solidFill>
                  <a:srgbClr val="0B0080"/>
                </a:solidFill>
                <a:highlight>
                  <a:srgbClr val="FFFFFF"/>
                </a:highlight>
                <a:uFill>
                  <a:noFill/>
                </a:uFill>
                <a:latin typeface="Arial"/>
                <a:ea typeface="Arial"/>
                <a:cs typeface="Arial"/>
                <a:sym typeface="Arial"/>
                <a:hlinkClick r:id="rId23">
                  <a:extLst>
                    <a:ext uri="{A12FA001-AC4F-418D-AE19-62706E023703}">
                      <ahyp:hlinkClr val="tx"/>
                    </a:ext>
                  </a:extLst>
                </a:hlinkClick>
              </a:rPr>
              <a:t>GNU/Linux</a:t>
            </a:r>
            <a:r>
              <a:rPr lang="en-GB" sz="1050">
                <a:solidFill>
                  <a:srgbClr val="202122"/>
                </a:solidFill>
                <a:highlight>
                  <a:srgbClr val="FFFFFF"/>
                </a:highlight>
                <a:latin typeface="Arial"/>
                <a:ea typeface="Arial"/>
                <a:cs typeface="Arial"/>
                <a:sym typeface="Arial"/>
              </a:rPr>
              <a:t>, </a:t>
            </a:r>
            <a:r>
              <a:rPr lang="en-GB" sz="1050">
                <a:solidFill>
                  <a:srgbClr val="0B0080"/>
                </a:solidFill>
                <a:highlight>
                  <a:srgbClr val="FFFFFF"/>
                </a:highlight>
                <a:uFill>
                  <a:noFill/>
                </a:uFill>
                <a:latin typeface="Arial"/>
                <a:ea typeface="Arial"/>
                <a:cs typeface="Arial"/>
                <a:sym typeface="Arial"/>
                <a:hlinkClick r:id="rId24">
                  <a:extLst>
                    <a:ext uri="{A12FA001-AC4F-418D-AE19-62706E023703}">
                      <ahyp:hlinkClr val="tx"/>
                    </a:ext>
                  </a:extLst>
                </a:hlinkClick>
              </a:rPr>
              <a:t>OS/2</a:t>
            </a:r>
            <a:r>
              <a:rPr lang="en-GB" sz="1050">
                <a:solidFill>
                  <a:srgbClr val="202122"/>
                </a:solidFill>
                <a:highlight>
                  <a:srgbClr val="FFFFFF"/>
                </a:highlight>
                <a:latin typeface="Arial"/>
                <a:ea typeface="Arial"/>
                <a:cs typeface="Arial"/>
                <a:sym typeface="Arial"/>
              </a:rPr>
              <a:t>, e </a:t>
            </a:r>
            <a:r>
              <a:rPr lang="en-GB" sz="1050">
                <a:solidFill>
                  <a:srgbClr val="A55858"/>
                </a:solidFill>
                <a:highlight>
                  <a:srgbClr val="FFFFFF"/>
                </a:highlight>
                <a:uFill>
                  <a:noFill/>
                </a:uFill>
                <a:latin typeface="Arial"/>
                <a:ea typeface="Arial"/>
                <a:cs typeface="Arial"/>
                <a:sym typeface="Arial"/>
                <a:hlinkClick r:id="rId25">
                  <a:extLst>
                    <a:ext uri="{A12FA001-AC4F-418D-AE19-62706E023703}">
                      <ahyp:hlinkClr val="tx"/>
                    </a:ext>
                  </a:extLst>
                </a:hlinkClick>
              </a:rPr>
              <a:t>AIX</a:t>
            </a:r>
            <a:br>
              <a:rPr lang="en-GB"/>
            </a:br>
            <a:r>
              <a:rPr lang="en-GB" sz="1050">
                <a:solidFill>
                  <a:srgbClr val="0B0080"/>
                </a:solidFill>
                <a:highlight>
                  <a:srgbClr val="FFFFFF"/>
                </a:highlight>
                <a:uFill>
                  <a:noFill/>
                </a:uFill>
                <a:latin typeface="Arial"/>
                <a:ea typeface="Arial"/>
                <a:cs typeface="Arial"/>
                <a:sym typeface="Arial"/>
                <a:hlinkClick r:id="rId26">
                  <a:extLst>
                    <a:ext uri="{A12FA001-AC4F-418D-AE19-62706E023703}">
                      <ahyp:hlinkClr val="tx"/>
                    </a:ext>
                  </a:extLst>
                </a:hlinkClick>
              </a:rPr>
              <a:t>NTFS</a:t>
            </a:r>
            <a:r>
              <a:rPr lang="en-GB" sz="1050">
                <a:solidFill>
                  <a:srgbClr val="202122"/>
                </a:solidFill>
                <a:highlight>
                  <a:srgbClr val="FFFFFF"/>
                </a:highlight>
                <a:latin typeface="Arial"/>
                <a:ea typeface="Arial"/>
                <a:cs typeface="Arial"/>
                <a:sym typeface="Arial"/>
              </a:rPr>
              <a:t> - NT File System. Usato su sistemi basati su </a:t>
            </a:r>
            <a:r>
              <a:rPr lang="en-GB" sz="1050">
                <a:solidFill>
                  <a:srgbClr val="0B0080"/>
                </a:solidFill>
                <a:highlight>
                  <a:srgbClr val="FFFFFF"/>
                </a:highlight>
                <a:uFill>
                  <a:noFill/>
                </a:uFill>
                <a:latin typeface="Arial"/>
                <a:ea typeface="Arial"/>
                <a:cs typeface="Arial"/>
                <a:sym typeface="Arial"/>
                <a:hlinkClick r:id="rId27">
                  <a:extLst>
                    <a:ext uri="{A12FA001-AC4F-418D-AE19-62706E023703}">
                      <ahyp:hlinkClr val="tx"/>
                    </a:ext>
                  </a:extLst>
                </a:hlinkClick>
              </a:rPr>
              <a:t>Windows NT</a:t>
            </a:r>
            <a:br>
              <a:rPr lang="en-GB"/>
            </a:br>
            <a:r>
              <a:rPr lang="en-GB" sz="1050">
                <a:solidFill>
                  <a:srgbClr val="0B0080"/>
                </a:solidFill>
                <a:highlight>
                  <a:srgbClr val="FFFFFF"/>
                </a:highlight>
                <a:uFill>
                  <a:noFill/>
                </a:uFill>
                <a:latin typeface="Arial"/>
                <a:ea typeface="Arial"/>
                <a:cs typeface="Arial"/>
                <a:sym typeface="Arial"/>
                <a:hlinkClick r:id="rId28">
                  <a:extLst>
                    <a:ext uri="{A12FA001-AC4F-418D-AE19-62706E023703}">
                      <ahyp:hlinkClr val="tx"/>
                    </a:ext>
                  </a:extLst>
                </a:hlinkClick>
              </a:rPr>
              <a:t>Reiser4</a:t>
            </a:r>
            <a:r>
              <a:rPr lang="en-GB" sz="1050">
                <a:solidFill>
                  <a:srgbClr val="202122"/>
                </a:solidFill>
                <a:highlight>
                  <a:srgbClr val="FFFFFF"/>
                </a:highlight>
                <a:latin typeface="Arial"/>
                <a:ea typeface="Arial"/>
                <a:cs typeface="Arial"/>
                <a:sym typeface="Arial"/>
              </a:rPr>
              <a:t> - File system journaling successore del </a:t>
            </a:r>
            <a:r>
              <a:rPr lang="en-GB" sz="1050">
                <a:solidFill>
                  <a:srgbClr val="0B0080"/>
                </a:solidFill>
                <a:highlight>
                  <a:srgbClr val="FFFFFF"/>
                </a:highlight>
                <a:uFill>
                  <a:noFill/>
                </a:uFill>
                <a:latin typeface="Arial"/>
                <a:ea typeface="Arial"/>
                <a:cs typeface="Arial"/>
                <a:sym typeface="Arial"/>
                <a:hlinkClick r:id="rId29">
                  <a:extLst>
                    <a:ext uri="{A12FA001-AC4F-418D-AE19-62706E023703}">
                      <ahyp:hlinkClr val="tx"/>
                    </a:ext>
                  </a:extLst>
                </a:hlinkClick>
              </a:rPr>
              <a:t>ReiserFS</a:t>
            </a:r>
            <a:r>
              <a:rPr lang="en-GB" sz="1050">
                <a:solidFill>
                  <a:srgbClr val="202122"/>
                </a:solidFill>
                <a:highlight>
                  <a:srgbClr val="FFFFFF"/>
                </a:highlight>
                <a:latin typeface="Arial"/>
                <a:ea typeface="Arial"/>
                <a:cs typeface="Arial"/>
                <a:sym typeface="Arial"/>
              </a:rPr>
              <a:t> diffuso su sistemi </a:t>
            </a:r>
            <a:r>
              <a:rPr lang="en-GB" sz="1050">
                <a:solidFill>
                  <a:srgbClr val="0B0080"/>
                </a:solidFill>
                <a:highlight>
                  <a:srgbClr val="FFFFFF"/>
                </a:highlight>
                <a:uFill>
                  <a:noFill/>
                </a:uFill>
                <a:latin typeface="Arial"/>
                <a:ea typeface="Arial"/>
                <a:cs typeface="Arial"/>
                <a:sym typeface="Arial"/>
                <a:hlinkClick r:id="rId30">
                  <a:extLst>
                    <a:ext uri="{A12FA001-AC4F-418D-AE19-62706E023703}">
                      <ahyp:hlinkClr val="tx"/>
                    </a:ext>
                  </a:extLst>
                </a:hlinkClick>
              </a:rPr>
              <a:t>GNU/Linux</a:t>
            </a:r>
            <a:r>
              <a:rPr lang="en-GB" sz="1050">
                <a:solidFill>
                  <a:srgbClr val="202122"/>
                </a:solidFill>
                <a:highlight>
                  <a:srgbClr val="FFFFFF"/>
                </a:highlight>
                <a:latin typeface="Arial"/>
                <a:ea typeface="Arial"/>
                <a:cs typeface="Arial"/>
                <a:sym typeface="Arial"/>
              </a:rPr>
              <a:t>.</a:t>
            </a:r>
            <a:br>
              <a:rPr lang="en-GB" sz="1050">
                <a:solidFill>
                  <a:srgbClr val="202122"/>
                </a:solidFill>
                <a:highlight>
                  <a:srgbClr val="FFFFFF"/>
                </a:highlight>
                <a:latin typeface="Arial"/>
                <a:ea typeface="Arial"/>
                <a:cs typeface="Arial"/>
                <a:sym typeface="Arial"/>
              </a:rPr>
            </a:br>
            <a:r>
              <a:rPr lang="en-GB" sz="1050">
                <a:solidFill>
                  <a:srgbClr val="0B0080"/>
                </a:solidFill>
                <a:highlight>
                  <a:srgbClr val="FFFFFF"/>
                </a:highlight>
                <a:uFill>
                  <a:noFill/>
                </a:uFill>
                <a:latin typeface="Arial"/>
                <a:ea typeface="Arial"/>
                <a:cs typeface="Arial"/>
                <a:sym typeface="Arial"/>
                <a:hlinkClick r:id="rId31">
                  <a:extLst>
                    <a:ext uri="{A12FA001-AC4F-418D-AE19-62706E023703}">
                      <ahyp:hlinkClr val="tx"/>
                    </a:ext>
                  </a:extLst>
                </a:hlinkClick>
              </a:rPr>
              <a:t>UDF</a:t>
            </a:r>
            <a:r>
              <a:rPr lang="en-GB" sz="1050">
                <a:solidFill>
                  <a:srgbClr val="202122"/>
                </a:solidFill>
                <a:highlight>
                  <a:srgbClr val="FFFFFF"/>
                </a:highlight>
                <a:latin typeface="Arial"/>
                <a:ea typeface="Arial"/>
                <a:cs typeface="Arial"/>
                <a:sym typeface="Arial"/>
              </a:rPr>
              <a:t> - File system a pacchetti usato su supporti WORM/RW, CD-RW e DVD</a:t>
            </a:r>
            <a:br>
              <a:rPr lang="en-GB" sz="1050">
                <a:solidFill>
                  <a:srgbClr val="202122"/>
                </a:solidFill>
                <a:highlight>
                  <a:srgbClr val="FFFFFF"/>
                </a:highlight>
                <a:latin typeface="Arial"/>
                <a:ea typeface="Arial"/>
                <a:cs typeface="Arial"/>
                <a:sym typeface="Arial"/>
              </a:rPr>
            </a:br>
            <a:r>
              <a:rPr lang="en-GB" sz="1050">
                <a:solidFill>
                  <a:srgbClr val="0B0080"/>
                </a:solidFill>
                <a:highlight>
                  <a:srgbClr val="FFFFFF"/>
                </a:highlight>
                <a:uFill>
                  <a:noFill/>
                </a:uFill>
                <a:latin typeface="Arial"/>
                <a:ea typeface="Arial"/>
                <a:cs typeface="Arial"/>
                <a:sym typeface="Arial"/>
                <a:hlinkClick r:id="rId32">
                  <a:extLst>
                    <a:ext uri="{A12FA001-AC4F-418D-AE19-62706E023703}">
                      <ahyp:hlinkClr val="tx"/>
                    </a:ext>
                  </a:extLst>
                </a:hlinkClick>
              </a:rPr>
              <a:t>XFS</a:t>
            </a:r>
            <a:r>
              <a:rPr lang="en-GB" sz="1050">
                <a:solidFill>
                  <a:srgbClr val="202122"/>
                </a:solidFill>
                <a:highlight>
                  <a:srgbClr val="FFFFFF"/>
                </a:highlight>
                <a:latin typeface="Arial"/>
                <a:ea typeface="Arial"/>
                <a:cs typeface="Arial"/>
                <a:sym typeface="Arial"/>
              </a:rPr>
              <a:t> - eXtended FileSystem: 64 bit in addressing con possibilità di partizione unica di 9 milioni di TB utilizzato su </a:t>
            </a:r>
            <a:r>
              <a:rPr lang="en-GB" sz="1050">
                <a:solidFill>
                  <a:srgbClr val="0B0080"/>
                </a:solidFill>
                <a:highlight>
                  <a:srgbClr val="FFFFFF"/>
                </a:highlight>
                <a:uFill>
                  <a:noFill/>
                </a:uFill>
                <a:latin typeface="Arial"/>
                <a:ea typeface="Arial"/>
                <a:cs typeface="Arial"/>
                <a:sym typeface="Arial"/>
                <a:hlinkClick r:id="rId33">
                  <a:extLst>
                    <a:ext uri="{A12FA001-AC4F-418D-AE19-62706E023703}">
                      <ahyp:hlinkClr val="tx"/>
                    </a:ext>
                  </a:extLst>
                </a:hlinkClick>
              </a:rPr>
              <a:t>IRIX</a:t>
            </a:r>
            <a:r>
              <a:rPr lang="en-GB" sz="1050">
                <a:solidFill>
                  <a:srgbClr val="202122"/>
                </a:solidFill>
                <a:highlight>
                  <a:srgbClr val="FFFFFF"/>
                </a:highlight>
                <a:latin typeface="Arial"/>
                <a:ea typeface="Arial"/>
                <a:cs typeface="Arial"/>
                <a:sym typeface="Arial"/>
              </a:rPr>
              <a:t>- Tale filesystem è indicato per unità non rimovibili.</a:t>
            </a:r>
            <a:br>
              <a:rPr lang="en-GB" sz="1050">
                <a:solidFill>
                  <a:srgbClr val="202122"/>
                </a:solidFill>
                <a:highlight>
                  <a:srgbClr val="FFFFFF"/>
                </a:highlight>
                <a:latin typeface="Arial"/>
                <a:ea typeface="Arial"/>
                <a:cs typeface="Arial"/>
                <a:sym typeface="Arial"/>
              </a:rPr>
            </a:br>
            <a:r>
              <a:rPr lang="en-GB" sz="1050">
                <a:solidFill>
                  <a:srgbClr val="0B0080"/>
                </a:solidFill>
                <a:highlight>
                  <a:srgbClr val="FFFFFF"/>
                </a:highlight>
                <a:uFill>
                  <a:noFill/>
                </a:uFill>
                <a:latin typeface="Arial"/>
                <a:ea typeface="Arial"/>
                <a:cs typeface="Arial"/>
                <a:sym typeface="Arial"/>
                <a:hlinkClick r:id="rId34">
                  <a:extLst>
                    <a:ext uri="{A12FA001-AC4F-418D-AE19-62706E023703}">
                      <ahyp:hlinkClr val="tx"/>
                    </a:ext>
                  </a:extLst>
                </a:hlinkClick>
              </a:rPr>
              <a:t>ZFS</a:t>
            </a:r>
            <a:r>
              <a:rPr lang="en-GB" sz="1050">
                <a:solidFill>
                  <a:srgbClr val="202122"/>
                </a:solidFill>
                <a:highlight>
                  <a:srgbClr val="FFFFFF"/>
                </a:highlight>
                <a:latin typeface="Arial"/>
                <a:ea typeface="Arial"/>
                <a:cs typeface="Arial"/>
                <a:sym typeface="Arial"/>
              </a:rPr>
              <a:t> - Creato dalla </a:t>
            </a:r>
            <a:r>
              <a:rPr lang="en-GB" sz="1050">
                <a:solidFill>
                  <a:srgbClr val="0B0080"/>
                </a:solidFill>
                <a:highlight>
                  <a:srgbClr val="FFFFFF"/>
                </a:highlight>
                <a:uFill>
                  <a:noFill/>
                </a:uFill>
                <a:latin typeface="Arial"/>
                <a:ea typeface="Arial"/>
                <a:cs typeface="Arial"/>
                <a:sym typeface="Arial"/>
                <a:hlinkClick r:id="rId35">
                  <a:extLst>
                    <a:ext uri="{A12FA001-AC4F-418D-AE19-62706E023703}">
                      <ahyp:hlinkClr val="tx"/>
                    </a:ext>
                  </a:extLst>
                </a:hlinkClick>
              </a:rPr>
              <a:t>Sun Microsystems</a:t>
            </a:r>
            <a:br>
              <a:rPr lang="en-GB"/>
            </a:br>
            <a:r>
              <a:rPr lang="en-GB" sz="1050">
                <a:solidFill>
                  <a:srgbClr val="0B0080"/>
                </a:solidFill>
                <a:highlight>
                  <a:srgbClr val="FFFFFF"/>
                </a:highlight>
                <a:uFill>
                  <a:noFill/>
                </a:uFill>
                <a:latin typeface="Arial"/>
                <a:ea typeface="Arial"/>
                <a:cs typeface="Arial"/>
                <a:sym typeface="Arial"/>
                <a:hlinkClick r:id="rId36">
                  <a:extLst>
                    <a:ext uri="{A12FA001-AC4F-418D-AE19-62706E023703}">
                      <ahyp:hlinkClr val="tx"/>
                    </a:ext>
                  </a:extLst>
                </a:hlinkClick>
              </a:rPr>
              <a:t>Btrfs</a:t>
            </a:r>
            <a:r>
              <a:rPr lang="en-GB" sz="1050">
                <a:solidFill>
                  <a:srgbClr val="202122"/>
                </a:solidFill>
                <a:highlight>
                  <a:srgbClr val="FFFFFF"/>
                </a:highlight>
                <a:latin typeface="Arial"/>
                <a:ea typeface="Arial"/>
                <a:cs typeface="Arial"/>
                <a:sym typeface="Arial"/>
              </a:rPr>
              <a:t> - Creato dalla </a:t>
            </a:r>
            <a:r>
              <a:rPr lang="en-GB" sz="1050">
                <a:solidFill>
                  <a:srgbClr val="0B0080"/>
                </a:solidFill>
                <a:highlight>
                  <a:srgbClr val="FFFFFF"/>
                </a:highlight>
                <a:uFill>
                  <a:noFill/>
                </a:uFill>
                <a:latin typeface="Arial"/>
                <a:ea typeface="Arial"/>
                <a:cs typeface="Arial"/>
                <a:sym typeface="Arial"/>
                <a:hlinkClick r:id="rId37">
                  <a:extLst>
                    <a:ext uri="{A12FA001-AC4F-418D-AE19-62706E023703}">
                      <ahyp:hlinkClr val="tx"/>
                    </a:ext>
                  </a:extLst>
                </a:hlinkClick>
              </a:rPr>
              <a:t>Oracle Corporation</a:t>
            </a:r>
            <a:endParaRPr sz="1050">
              <a:solidFill>
                <a:srgbClr val="0B0080"/>
              </a:solidFill>
              <a:highlight>
                <a:srgbClr val="FFFFFF"/>
              </a:highlight>
              <a:latin typeface="Arial"/>
              <a:ea typeface="Arial"/>
              <a:cs typeface="Arial"/>
              <a:sym typeface="Arial"/>
            </a:endParaRPr>
          </a:p>
          <a:p>
            <a:pPr indent="0" lvl="0" marL="0" rtl="0" algn="l">
              <a:spcBef>
                <a:spcPts val="100"/>
              </a:spcBef>
              <a:spcAft>
                <a:spcPts val="1600"/>
              </a:spcAft>
              <a:buNone/>
            </a:pPr>
            <a:r>
              <a:t/>
            </a:r>
            <a:endParaRPr sz="1050">
              <a:solidFill>
                <a:srgbClr val="202122"/>
              </a:solidFill>
              <a:highlight>
                <a:srgbClr val="FFFFFF"/>
              </a:highlight>
              <a:latin typeface="Arial"/>
              <a:ea typeface="Arial"/>
              <a:cs typeface="Arial"/>
              <a:sym typeface="Arial"/>
            </a:endParaRPr>
          </a:p>
        </p:txBody>
      </p:sp>
      <p:sp>
        <p:nvSpPr>
          <p:cNvPr id="227" name="Google Shape;227;p25"/>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File Systems</a:t>
            </a:r>
            <a:r>
              <a:rPr lang="en-GB"/>
              <a:t> (FS)</a:t>
            </a:r>
            <a:endParaRPr/>
          </a:p>
        </p:txBody>
      </p:sp>
      <p:sp>
        <p:nvSpPr>
          <p:cNvPr id="228" name="Google Shape;228;p25"/>
          <p:cNvSpPr txBox="1"/>
          <p:nvPr>
            <p:ph idx="1" type="body"/>
          </p:nvPr>
        </p:nvSpPr>
        <p:spPr>
          <a:xfrm>
            <a:off x="3867450" y="3430800"/>
            <a:ext cx="4649700" cy="1284600"/>
          </a:xfrm>
          <a:prstGeom prst="rect">
            <a:avLst/>
          </a:prstGeom>
          <a:solidFill>
            <a:srgbClr val="A4C2F4"/>
          </a:solidFill>
        </p:spPr>
        <p:txBody>
          <a:bodyPr anchorCtr="0" anchor="t" bIns="91425" lIns="91425" spcFirstLastPara="1" rIns="91425" wrap="square" tIns="91425">
            <a:noAutofit/>
          </a:bodyPr>
          <a:lstStyle/>
          <a:p>
            <a:pPr indent="0" lvl="0" marL="0" rtl="0" algn="l">
              <a:spcBef>
                <a:spcPts val="0"/>
              </a:spcBef>
              <a:spcAft>
                <a:spcPts val="1600"/>
              </a:spcAft>
              <a:buNone/>
            </a:pPr>
            <a:r>
              <a:rPr lang="en-GB" sz="1050">
                <a:solidFill>
                  <a:srgbClr val="202122"/>
                </a:solidFill>
                <a:latin typeface="Arial"/>
                <a:ea typeface="Arial"/>
                <a:cs typeface="Arial"/>
                <a:sym typeface="Arial"/>
              </a:rPr>
              <a:t>Un </a:t>
            </a:r>
            <a:r>
              <a:rPr b="1" i="1" lang="en-GB" sz="1050">
                <a:solidFill>
                  <a:srgbClr val="202122"/>
                </a:solidFill>
                <a:latin typeface="Arial"/>
                <a:ea typeface="Arial"/>
                <a:cs typeface="Arial"/>
                <a:sym typeface="Arial"/>
              </a:rPr>
              <a:t>file system</a:t>
            </a:r>
            <a:r>
              <a:rPr lang="en-GB" sz="1050">
                <a:solidFill>
                  <a:srgbClr val="202122"/>
                </a:solidFill>
                <a:latin typeface="Arial"/>
                <a:ea typeface="Arial"/>
                <a:cs typeface="Arial"/>
                <a:sym typeface="Arial"/>
              </a:rPr>
              <a:t> (in acronimo </a:t>
            </a:r>
            <a:r>
              <a:rPr b="1" lang="en-GB" sz="1050">
                <a:solidFill>
                  <a:srgbClr val="202122"/>
                </a:solidFill>
                <a:latin typeface="Arial"/>
                <a:ea typeface="Arial"/>
                <a:cs typeface="Arial"/>
                <a:sym typeface="Arial"/>
              </a:rPr>
              <a:t>FS</a:t>
            </a:r>
            <a:r>
              <a:rPr lang="en-GB" sz="1050">
                <a:solidFill>
                  <a:srgbClr val="202122"/>
                </a:solidFill>
                <a:latin typeface="Arial"/>
                <a:ea typeface="Arial"/>
                <a:cs typeface="Arial"/>
                <a:sym typeface="Arial"/>
              </a:rPr>
              <a:t>), in informatica, indica informalmente un meccanismo con il quale i file sono posizionati e organizzati su dispositivi informatici utilizzati per l'archiviazione dei dati ad esempio unità di memoria di massa (come unità a nastro magnetico, dischi rigidi, dischi ottici, unità di memoria a stato solido - o in casi particolari anche nella RAM) o su dispositivi remoti tramite protocolli di rete.</a:t>
            </a:r>
            <a:endParaRPr sz="1100">
              <a:solidFill>
                <a:srgbClr val="000000"/>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6"/>
          <p:cNvSpPr txBox="1"/>
          <p:nvPr>
            <p:ph idx="1" type="body"/>
          </p:nvPr>
        </p:nvSpPr>
        <p:spPr>
          <a:xfrm>
            <a:off x="808375" y="3728475"/>
            <a:ext cx="7517100" cy="921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solidFill>
                  <a:srgbClr val="424242"/>
                </a:solidFill>
                <a:highlight>
                  <a:srgbClr val="FFFFFF"/>
                </a:highlight>
                <a:latin typeface="Times New Roman"/>
                <a:ea typeface="Times New Roman"/>
                <a:cs typeface="Times New Roman"/>
                <a:sym typeface="Times New Roman"/>
              </a:rPr>
              <a:t>Mentre Android è leader incontrastato nella piattaforma mobile, Windows spadroneggia nel segmento desktop e iOS domina il mercato dei tablet. Per tutti gli altri ci sono briciole o poco più, con l’eccezione di OSX che raccoglie il 5% del mercato. Gran parte del merito del successo di Android deriva dall’elevata diffusione in Asia e Africa, due enormi bacini di utenti che consentono di recuperare il terreno perso negli altri continenti.</a:t>
            </a:r>
            <a:endParaRPr sz="1200">
              <a:latin typeface="Times New Roman"/>
              <a:ea typeface="Times New Roman"/>
              <a:cs typeface="Times New Roman"/>
              <a:sym typeface="Times New Roman"/>
            </a:endParaRPr>
          </a:p>
        </p:txBody>
      </p:sp>
      <p:sp>
        <p:nvSpPr>
          <p:cNvPr id="234" name="Google Shape;234;p26"/>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Utilizzo dei SO nel mondo</a:t>
            </a:r>
            <a:endParaRPr/>
          </a:p>
        </p:txBody>
      </p:sp>
      <p:pic>
        <p:nvPicPr>
          <p:cNvPr id="235" name="Google Shape;235;p26"/>
          <p:cNvPicPr preferRelativeResize="0"/>
          <p:nvPr/>
        </p:nvPicPr>
        <p:blipFill>
          <a:blip r:embed="rId3">
            <a:alphaModFix/>
          </a:blip>
          <a:stretch>
            <a:fillRect/>
          </a:stretch>
        </p:blipFill>
        <p:spPr>
          <a:xfrm>
            <a:off x="808377" y="714125"/>
            <a:ext cx="7517049" cy="28354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